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387" r:id="rId2"/>
    <p:sldId id="466" r:id="rId3"/>
    <p:sldId id="498" r:id="rId4"/>
    <p:sldId id="499" r:id="rId5"/>
    <p:sldId id="380" r:id="rId6"/>
    <p:sldId id="258" r:id="rId7"/>
    <p:sldId id="507" r:id="rId8"/>
    <p:sldId id="508" r:id="rId9"/>
    <p:sldId id="488" r:id="rId10"/>
    <p:sldId id="541" r:id="rId11"/>
    <p:sldId id="388" r:id="rId12"/>
    <p:sldId id="492" r:id="rId13"/>
    <p:sldId id="493" r:id="rId14"/>
    <p:sldId id="511" r:id="rId15"/>
    <p:sldId id="512" r:id="rId16"/>
    <p:sldId id="513" r:id="rId17"/>
    <p:sldId id="514" r:id="rId18"/>
    <p:sldId id="389" r:id="rId19"/>
    <p:sldId id="495" r:id="rId20"/>
    <p:sldId id="515" r:id="rId21"/>
    <p:sldId id="517" r:id="rId22"/>
    <p:sldId id="518" r:id="rId23"/>
    <p:sldId id="516" r:id="rId24"/>
    <p:sldId id="520" r:id="rId25"/>
    <p:sldId id="519" r:id="rId26"/>
    <p:sldId id="521" r:id="rId27"/>
    <p:sldId id="522" r:id="rId28"/>
    <p:sldId id="523" r:id="rId29"/>
    <p:sldId id="524" r:id="rId30"/>
    <p:sldId id="526" r:id="rId31"/>
    <p:sldId id="527" r:id="rId32"/>
    <p:sldId id="525" r:id="rId33"/>
    <p:sldId id="416" r:id="rId34"/>
    <p:sldId id="528" r:id="rId35"/>
    <p:sldId id="542" r:id="rId36"/>
    <p:sldId id="529" r:id="rId37"/>
    <p:sldId id="530" r:id="rId38"/>
    <p:sldId id="531" r:id="rId39"/>
    <p:sldId id="532" r:id="rId40"/>
    <p:sldId id="533" r:id="rId41"/>
    <p:sldId id="534" r:id="rId42"/>
    <p:sldId id="535" r:id="rId43"/>
    <p:sldId id="536" r:id="rId44"/>
    <p:sldId id="537" r:id="rId45"/>
    <p:sldId id="538" r:id="rId46"/>
    <p:sldId id="539" r:id="rId47"/>
    <p:sldId id="540" r:id="rId48"/>
    <p:sldId id="510" r:id="rId49"/>
  </p:sldIdLst>
  <p:sldSz cx="12061825" cy="6858000"/>
  <p:notesSz cx="6858000" cy="9144000"/>
  <p:embeddedFontLst>
    <p:embeddedFont>
      <p:font typeface="Calibri" pitchFamily="34" charset="0"/>
      <p:regular r:id="rId51"/>
      <p:bold r:id="rId52"/>
      <p:italic r:id="rId53"/>
      <p:boldItalic r:id="rId54"/>
    </p:embeddedFont>
    <p:embeddedFont>
      <p:font typeface="Times New Roman Bold Italic" charset="0"/>
      <p:boldItalic r:id="rId55"/>
    </p:embeddedFont>
    <p:embeddedFont>
      <p:font typeface="Times New Roman Italic" charset="0"/>
      <p:italic r:id="rId56"/>
    </p:embeddedFont>
    <p:embeddedFont>
      <p:font typeface="Segoe UI Semibold" pitchFamily="34" charset="0"/>
      <p:bold r:id="rId57"/>
      <p:boldItalic r:id="rId58"/>
    </p:embeddedFont>
    <p:embeddedFont>
      <p:font typeface="新細明體" charset="-120"/>
      <p:regular r:id="rId5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4" algn="l" rtl="0" fontAlgn="base">
      <a:spcBef>
        <a:spcPct val="0"/>
      </a:spcBef>
      <a:spcAft>
        <a:spcPct val="0"/>
      </a:spcAft>
      <a:defRPr kern="1200">
        <a:solidFill>
          <a:schemeClr val="tx1"/>
        </a:solidFill>
        <a:latin typeface="Arial" charset="0"/>
        <a:ea typeface="+mn-ea"/>
        <a:cs typeface="Arial" charset="0"/>
      </a:defRPr>
    </a:lvl2pPr>
    <a:lvl3pPr marL="914306" algn="l" rtl="0" fontAlgn="base">
      <a:spcBef>
        <a:spcPct val="0"/>
      </a:spcBef>
      <a:spcAft>
        <a:spcPct val="0"/>
      </a:spcAft>
      <a:defRPr kern="1200">
        <a:solidFill>
          <a:schemeClr val="tx1"/>
        </a:solidFill>
        <a:latin typeface="Arial" charset="0"/>
        <a:ea typeface="+mn-ea"/>
        <a:cs typeface="Arial" charset="0"/>
      </a:defRPr>
    </a:lvl3pPr>
    <a:lvl4pPr marL="1371460" algn="l" rtl="0" fontAlgn="base">
      <a:spcBef>
        <a:spcPct val="0"/>
      </a:spcBef>
      <a:spcAft>
        <a:spcPct val="0"/>
      </a:spcAft>
      <a:defRPr kern="1200">
        <a:solidFill>
          <a:schemeClr val="tx1"/>
        </a:solidFill>
        <a:latin typeface="Arial" charset="0"/>
        <a:ea typeface="+mn-ea"/>
        <a:cs typeface="Arial" charset="0"/>
      </a:defRPr>
    </a:lvl4pPr>
    <a:lvl5pPr marL="1828614" algn="l" rtl="0" fontAlgn="base">
      <a:spcBef>
        <a:spcPct val="0"/>
      </a:spcBef>
      <a:spcAft>
        <a:spcPct val="0"/>
      </a:spcAft>
      <a:defRPr kern="1200">
        <a:solidFill>
          <a:schemeClr val="tx1"/>
        </a:solidFill>
        <a:latin typeface="Arial" charset="0"/>
        <a:ea typeface="+mn-ea"/>
        <a:cs typeface="Arial" charset="0"/>
      </a:defRPr>
    </a:lvl5pPr>
    <a:lvl6pPr marL="2285767" algn="l" defTabSz="914306" rtl="0" eaLnBrk="1" latinLnBrk="0" hangingPunct="1">
      <a:defRPr kern="1200">
        <a:solidFill>
          <a:schemeClr val="tx1"/>
        </a:solidFill>
        <a:latin typeface="Arial" charset="0"/>
        <a:ea typeface="+mn-ea"/>
        <a:cs typeface="Arial" charset="0"/>
      </a:defRPr>
    </a:lvl6pPr>
    <a:lvl7pPr marL="2742920" algn="l" defTabSz="914306" rtl="0" eaLnBrk="1" latinLnBrk="0" hangingPunct="1">
      <a:defRPr kern="1200">
        <a:solidFill>
          <a:schemeClr val="tx1"/>
        </a:solidFill>
        <a:latin typeface="Arial" charset="0"/>
        <a:ea typeface="+mn-ea"/>
        <a:cs typeface="Arial" charset="0"/>
      </a:defRPr>
    </a:lvl7pPr>
    <a:lvl8pPr marL="3200073" algn="l" defTabSz="914306" rtl="0" eaLnBrk="1" latinLnBrk="0" hangingPunct="1">
      <a:defRPr kern="1200">
        <a:solidFill>
          <a:schemeClr val="tx1"/>
        </a:solidFill>
        <a:latin typeface="Arial" charset="0"/>
        <a:ea typeface="+mn-ea"/>
        <a:cs typeface="Arial" charset="0"/>
      </a:defRPr>
    </a:lvl8pPr>
    <a:lvl9pPr marL="3657227" algn="l" defTabSz="91430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79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FFFFFF"/>
    <a:srgbClr val="CC6600"/>
    <a:srgbClr val="996600"/>
    <a:srgbClr val="0000FF"/>
    <a:srgbClr val="050C15"/>
    <a:srgbClr val="0000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8" y="-96"/>
      </p:cViewPr>
      <p:guideLst>
        <p:guide orient="horz" pos="2160"/>
        <p:guide pos="3799"/>
      </p:guideLst>
    </p:cSldViewPr>
  </p:slideViewPr>
  <p:notesTextViewPr>
    <p:cViewPr>
      <p:scale>
        <a:sx n="100" d="100"/>
        <a:sy n="100" d="100"/>
      </p:scale>
      <p:origin x="0" y="0"/>
    </p:cViewPr>
  </p:notesTextViewPr>
  <p:notesViewPr>
    <p:cSldViewPr>
      <p:cViewPr varScale="1">
        <p:scale>
          <a:sx n="53" d="100"/>
          <a:sy n="53" d="100"/>
        </p:scale>
        <p:origin x="2648" y="5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347DF-9942-4442-ADA2-B9C66AD04A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47585F-F757-4F07-95B1-A50C6B5BC7F3}">
      <dgm:prSet phldrT="[Text]"/>
      <dgm:spPr>
        <a:solidFill>
          <a:schemeClr val="accent1">
            <a:lumMod val="75000"/>
          </a:schemeClr>
        </a:solidFill>
      </dgm:spPr>
      <dgm:t>
        <a:bodyPr/>
        <a:lstStyle/>
        <a:p>
          <a:r>
            <a:rPr lang="en-US" sz="2600" b="1" i="0" dirty="0" smtClean="0"/>
            <a:t>“Aggregate Turnover” means the aggregate value of :</a:t>
          </a:r>
          <a:endParaRPr lang="en-US" sz="2600" b="1" i="0" dirty="0"/>
        </a:p>
      </dgm:t>
    </dgm:pt>
    <dgm:pt modelId="{E7D6F57E-C6FB-441A-AFAE-6554AEE00852}" type="parTrans" cxnId="{7FEF7736-9712-42AC-9108-CFC8CBEC8CC2}">
      <dgm:prSet/>
      <dgm:spPr/>
      <dgm:t>
        <a:bodyPr/>
        <a:lstStyle/>
        <a:p>
          <a:endParaRPr lang="en-US"/>
        </a:p>
      </dgm:t>
    </dgm:pt>
    <dgm:pt modelId="{F39D2363-4F9A-47CB-9D3B-88ADE0451839}" type="sibTrans" cxnId="{7FEF7736-9712-42AC-9108-CFC8CBEC8CC2}">
      <dgm:prSet/>
      <dgm:spPr/>
      <dgm:t>
        <a:bodyPr/>
        <a:lstStyle/>
        <a:p>
          <a:endParaRPr lang="en-US"/>
        </a:p>
      </dgm:t>
    </dgm:pt>
    <dgm:pt modelId="{99DCD2B8-45BE-4CDA-95A1-9480A7750BDB}">
      <dgm:prSet phldrT="[Text]" custT="1"/>
      <dgm:spPr>
        <a:noFill/>
      </dgm:spPr>
      <dgm:t>
        <a:bodyPr/>
        <a:lstStyle/>
        <a:p>
          <a:r>
            <a:rPr lang="en-US" sz="2800" b="1" dirty="0" smtClean="0">
              <a:solidFill>
                <a:schemeClr val="accent1">
                  <a:lumMod val="50000"/>
                </a:schemeClr>
              </a:solidFill>
            </a:rPr>
            <a:t>All taxable supplies (excluding the value of inward supplies on which tax is payable by a person on RCM);</a:t>
          </a:r>
          <a:endParaRPr lang="en-US" sz="2800" b="1" dirty="0">
            <a:solidFill>
              <a:schemeClr val="accent1">
                <a:lumMod val="50000"/>
              </a:schemeClr>
            </a:solidFill>
          </a:endParaRPr>
        </a:p>
      </dgm:t>
    </dgm:pt>
    <dgm:pt modelId="{7C253A60-F89D-4810-B781-C68D30EEA113}" type="parTrans" cxnId="{5244D0EF-2429-428A-B07F-FA7598F06B35}">
      <dgm:prSet/>
      <dgm:spPr/>
      <dgm:t>
        <a:bodyPr/>
        <a:lstStyle/>
        <a:p>
          <a:endParaRPr lang="en-US"/>
        </a:p>
      </dgm:t>
    </dgm:pt>
    <dgm:pt modelId="{15B6F116-1FD9-45FB-80AE-C71F6BDA9D19}" type="sibTrans" cxnId="{5244D0EF-2429-428A-B07F-FA7598F06B35}">
      <dgm:prSet/>
      <dgm:spPr/>
      <dgm:t>
        <a:bodyPr/>
        <a:lstStyle/>
        <a:p>
          <a:endParaRPr lang="en-US"/>
        </a:p>
      </dgm:t>
    </dgm:pt>
    <dgm:pt modelId="{4CFF88DF-CB2D-4DAF-98AA-0A9D981FC869}">
      <dgm:prSet phldrT="[Text]" custT="1"/>
      <dgm:spPr>
        <a:noFill/>
      </dgm:spPr>
      <dgm:t>
        <a:bodyPr/>
        <a:lstStyle/>
        <a:p>
          <a:r>
            <a:rPr lang="en-US" sz="2800" b="1" dirty="0" smtClean="0">
              <a:solidFill>
                <a:schemeClr val="accent1">
                  <a:lumMod val="50000"/>
                </a:schemeClr>
              </a:solidFill>
            </a:rPr>
            <a:t>Exempt supplies;</a:t>
          </a:r>
          <a:endParaRPr lang="en-US" sz="2800" b="1" dirty="0">
            <a:solidFill>
              <a:schemeClr val="accent1">
                <a:lumMod val="50000"/>
              </a:schemeClr>
            </a:solidFill>
          </a:endParaRPr>
        </a:p>
      </dgm:t>
    </dgm:pt>
    <dgm:pt modelId="{AE4C3436-F93B-4C57-8FD9-5CD8198B75AD}" type="parTrans" cxnId="{A2C2EF85-DEC2-468D-BE37-944AC1A59979}">
      <dgm:prSet/>
      <dgm:spPr/>
      <dgm:t>
        <a:bodyPr/>
        <a:lstStyle/>
        <a:p>
          <a:endParaRPr lang="en-US"/>
        </a:p>
      </dgm:t>
    </dgm:pt>
    <dgm:pt modelId="{BB0A2BE2-E95B-4B2C-B8EB-9213838C42B1}" type="sibTrans" cxnId="{A2C2EF85-DEC2-468D-BE37-944AC1A59979}">
      <dgm:prSet/>
      <dgm:spPr/>
      <dgm:t>
        <a:bodyPr/>
        <a:lstStyle/>
        <a:p>
          <a:endParaRPr lang="en-US"/>
        </a:p>
      </dgm:t>
    </dgm:pt>
    <dgm:pt modelId="{2A1C1535-E81A-4CF8-B81D-2C481BD7F422}">
      <dgm:prSet phldrT="[Text]" custT="1"/>
      <dgm:spPr>
        <a:noFill/>
      </dgm:spPr>
      <dgm:t>
        <a:bodyPr/>
        <a:lstStyle/>
        <a:p>
          <a:r>
            <a:rPr lang="en-US" sz="2800" b="1" dirty="0" smtClean="0">
              <a:solidFill>
                <a:schemeClr val="accent1">
                  <a:lumMod val="50000"/>
                </a:schemeClr>
              </a:solidFill>
            </a:rPr>
            <a:t>Exports of goods or services or both; and </a:t>
          </a:r>
          <a:endParaRPr lang="en-US" sz="2800" b="1" dirty="0">
            <a:solidFill>
              <a:schemeClr val="accent1">
                <a:lumMod val="50000"/>
              </a:schemeClr>
            </a:solidFill>
          </a:endParaRPr>
        </a:p>
      </dgm:t>
    </dgm:pt>
    <dgm:pt modelId="{D06E5478-B284-466C-8F57-1DFB4EC16AF3}" type="parTrans" cxnId="{D0EA7648-E85C-421E-92FD-47038EA6B9C7}">
      <dgm:prSet/>
      <dgm:spPr/>
      <dgm:t>
        <a:bodyPr/>
        <a:lstStyle/>
        <a:p>
          <a:endParaRPr lang="en-US"/>
        </a:p>
      </dgm:t>
    </dgm:pt>
    <dgm:pt modelId="{53AD915C-0CE9-4CBF-9620-89F76300E7E3}" type="sibTrans" cxnId="{D0EA7648-E85C-421E-92FD-47038EA6B9C7}">
      <dgm:prSet/>
      <dgm:spPr/>
      <dgm:t>
        <a:bodyPr/>
        <a:lstStyle/>
        <a:p>
          <a:endParaRPr lang="en-US"/>
        </a:p>
      </dgm:t>
    </dgm:pt>
    <dgm:pt modelId="{ECCBA10A-D7F6-41F8-97C4-2C6691E18A98}">
      <dgm:prSet phldrT="[Text]" custT="1"/>
      <dgm:spPr>
        <a:noFill/>
      </dgm:spPr>
      <dgm:t>
        <a:bodyPr/>
        <a:lstStyle/>
        <a:p>
          <a:r>
            <a:rPr lang="en-US" sz="2800" b="1" dirty="0" smtClean="0">
              <a:solidFill>
                <a:schemeClr val="accent1">
                  <a:lumMod val="50000"/>
                </a:schemeClr>
              </a:solidFill>
            </a:rPr>
            <a:t>Inter-State supplies of goods or services or both;</a:t>
          </a:r>
          <a:endParaRPr lang="en-US" sz="2800" b="1" dirty="0">
            <a:solidFill>
              <a:schemeClr val="accent1">
                <a:lumMod val="50000"/>
              </a:schemeClr>
            </a:solidFill>
          </a:endParaRPr>
        </a:p>
      </dgm:t>
    </dgm:pt>
    <dgm:pt modelId="{0731FD02-03EA-4740-B78D-34BAC560B9DC}" type="parTrans" cxnId="{57FAFC1F-88AB-45AC-AA92-0BEED4F23DC9}">
      <dgm:prSet/>
      <dgm:spPr/>
      <dgm:t>
        <a:bodyPr/>
        <a:lstStyle/>
        <a:p>
          <a:endParaRPr lang="en-US"/>
        </a:p>
      </dgm:t>
    </dgm:pt>
    <dgm:pt modelId="{703E8BFB-157B-4475-9020-D7BE3F7EF3F3}" type="sibTrans" cxnId="{57FAFC1F-88AB-45AC-AA92-0BEED4F23DC9}">
      <dgm:prSet/>
      <dgm:spPr/>
      <dgm:t>
        <a:bodyPr/>
        <a:lstStyle/>
        <a:p>
          <a:endParaRPr lang="en-US"/>
        </a:p>
      </dgm:t>
    </dgm:pt>
    <dgm:pt modelId="{C2813FFF-8F79-40BE-B181-A3A418593742}">
      <dgm:prSet phldrT="[Text]"/>
      <dgm:spPr>
        <a:solidFill>
          <a:schemeClr val="accent1">
            <a:lumMod val="75000"/>
          </a:schemeClr>
        </a:solidFill>
      </dgm:spPr>
      <dgm:t>
        <a:bodyPr/>
        <a:lstStyle/>
        <a:p>
          <a:r>
            <a:rPr lang="en-US" b="1" dirty="0" smtClean="0"/>
            <a:t>but excludes Central Tax, State tax, Union territory tax, integrated tax and </a:t>
          </a:r>
          <a:r>
            <a:rPr lang="en-US" b="1" dirty="0" err="1" smtClean="0"/>
            <a:t>cess</a:t>
          </a:r>
          <a:r>
            <a:rPr lang="en-US" b="1" dirty="0" smtClean="0"/>
            <a:t>. </a:t>
          </a:r>
          <a:endParaRPr lang="en-US" b="1" dirty="0"/>
        </a:p>
      </dgm:t>
    </dgm:pt>
    <dgm:pt modelId="{42B58B35-263B-45EA-9247-0611EDC3B711}" type="parTrans" cxnId="{37D6C4C9-14B5-4796-85AB-8CF0485B8CEC}">
      <dgm:prSet/>
      <dgm:spPr/>
      <dgm:t>
        <a:bodyPr/>
        <a:lstStyle/>
        <a:p>
          <a:endParaRPr lang="en-US"/>
        </a:p>
      </dgm:t>
    </dgm:pt>
    <dgm:pt modelId="{0C470786-3452-4056-8FCE-CDDA665230C8}" type="sibTrans" cxnId="{37D6C4C9-14B5-4796-85AB-8CF0485B8CEC}">
      <dgm:prSet/>
      <dgm:spPr/>
      <dgm:t>
        <a:bodyPr/>
        <a:lstStyle/>
        <a:p>
          <a:endParaRPr lang="en-US"/>
        </a:p>
      </dgm:t>
    </dgm:pt>
    <dgm:pt modelId="{10FBE06F-962D-4BF0-ABC1-151F7B210451}" type="pres">
      <dgm:prSet presAssocID="{A9E347DF-9942-4442-ADA2-B9C66AD04AC7}" presName="linear" presStyleCnt="0">
        <dgm:presLayoutVars>
          <dgm:animLvl val="lvl"/>
          <dgm:resizeHandles val="exact"/>
        </dgm:presLayoutVars>
      </dgm:prSet>
      <dgm:spPr/>
      <dgm:t>
        <a:bodyPr/>
        <a:lstStyle/>
        <a:p>
          <a:endParaRPr lang="en-US"/>
        </a:p>
      </dgm:t>
    </dgm:pt>
    <dgm:pt modelId="{8F9C64FA-86C0-4668-A87E-60CAF2D0782D}" type="pres">
      <dgm:prSet presAssocID="{F947585F-F757-4F07-95B1-A50C6B5BC7F3}" presName="parentText" presStyleLbl="node1" presStyleIdx="0" presStyleCnt="2" custLinFactNeighborY="-2112">
        <dgm:presLayoutVars>
          <dgm:chMax val="0"/>
          <dgm:bulletEnabled val="1"/>
        </dgm:presLayoutVars>
      </dgm:prSet>
      <dgm:spPr/>
      <dgm:t>
        <a:bodyPr/>
        <a:lstStyle/>
        <a:p>
          <a:endParaRPr lang="en-US"/>
        </a:p>
      </dgm:t>
    </dgm:pt>
    <dgm:pt modelId="{502EE296-CF63-46F0-85A7-DEA8A5A6421A}" type="pres">
      <dgm:prSet presAssocID="{F947585F-F757-4F07-95B1-A50C6B5BC7F3}" presName="childText" presStyleLbl="revTx" presStyleIdx="0" presStyleCnt="1">
        <dgm:presLayoutVars>
          <dgm:bulletEnabled val="1"/>
        </dgm:presLayoutVars>
      </dgm:prSet>
      <dgm:spPr/>
      <dgm:t>
        <a:bodyPr/>
        <a:lstStyle/>
        <a:p>
          <a:endParaRPr lang="en-US"/>
        </a:p>
      </dgm:t>
    </dgm:pt>
    <dgm:pt modelId="{F91D71CB-46C3-4C88-9A79-789FD772A90A}" type="pres">
      <dgm:prSet presAssocID="{C2813FFF-8F79-40BE-B181-A3A418593742}" presName="parentText" presStyleLbl="node1" presStyleIdx="1" presStyleCnt="2">
        <dgm:presLayoutVars>
          <dgm:chMax val="0"/>
          <dgm:bulletEnabled val="1"/>
        </dgm:presLayoutVars>
      </dgm:prSet>
      <dgm:spPr/>
      <dgm:t>
        <a:bodyPr/>
        <a:lstStyle/>
        <a:p>
          <a:endParaRPr lang="en-US"/>
        </a:p>
      </dgm:t>
    </dgm:pt>
  </dgm:ptLst>
  <dgm:cxnLst>
    <dgm:cxn modelId="{D5363B03-BA0E-4A14-A532-A5A5CE30E960}" type="presOf" srcId="{C2813FFF-8F79-40BE-B181-A3A418593742}" destId="{F91D71CB-46C3-4C88-9A79-789FD772A90A}" srcOrd="0" destOrd="0" presId="urn:microsoft.com/office/officeart/2005/8/layout/vList2"/>
    <dgm:cxn modelId="{A2C2EF85-DEC2-468D-BE37-944AC1A59979}" srcId="{F947585F-F757-4F07-95B1-A50C6B5BC7F3}" destId="{4CFF88DF-CB2D-4DAF-98AA-0A9D981FC869}" srcOrd="1" destOrd="0" parTransId="{AE4C3436-F93B-4C57-8FD9-5CD8198B75AD}" sibTransId="{BB0A2BE2-E95B-4B2C-B8EB-9213838C42B1}"/>
    <dgm:cxn modelId="{57FAFC1F-88AB-45AC-AA92-0BEED4F23DC9}" srcId="{F947585F-F757-4F07-95B1-A50C6B5BC7F3}" destId="{ECCBA10A-D7F6-41F8-97C4-2C6691E18A98}" srcOrd="3" destOrd="0" parTransId="{0731FD02-03EA-4740-B78D-34BAC560B9DC}" sibTransId="{703E8BFB-157B-4475-9020-D7BE3F7EF3F3}"/>
    <dgm:cxn modelId="{D0EA7648-E85C-421E-92FD-47038EA6B9C7}" srcId="{F947585F-F757-4F07-95B1-A50C6B5BC7F3}" destId="{2A1C1535-E81A-4CF8-B81D-2C481BD7F422}" srcOrd="2" destOrd="0" parTransId="{D06E5478-B284-466C-8F57-1DFB4EC16AF3}" sibTransId="{53AD915C-0CE9-4CBF-9620-89F76300E7E3}"/>
    <dgm:cxn modelId="{5244D0EF-2429-428A-B07F-FA7598F06B35}" srcId="{F947585F-F757-4F07-95B1-A50C6B5BC7F3}" destId="{99DCD2B8-45BE-4CDA-95A1-9480A7750BDB}" srcOrd="0" destOrd="0" parTransId="{7C253A60-F89D-4810-B781-C68D30EEA113}" sibTransId="{15B6F116-1FD9-45FB-80AE-C71F6BDA9D19}"/>
    <dgm:cxn modelId="{7FEF7736-9712-42AC-9108-CFC8CBEC8CC2}" srcId="{A9E347DF-9942-4442-ADA2-B9C66AD04AC7}" destId="{F947585F-F757-4F07-95B1-A50C6B5BC7F3}" srcOrd="0" destOrd="0" parTransId="{E7D6F57E-C6FB-441A-AFAE-6554AEE00852}" sibTransId="{F39D2363-4F9A-47CB-9D3B-88ADE0451839}"/>
    <dgm:cxn modelId="{6A5EEC96-7911-494B-AD58-0661E0821892}" type="presOf" srcId="{A9E347DF-9942-4442-ADA2-B9C66AD04AC7}" destId="{10FBE06F-962D-4BF0-ABC1-151F7B210451}" srcOrd="0" destOrd="0" presId="urn:microsoft.com/office/officeart/2005/8/layout/vList2"/>
    <dgm:cxn modelId="{305046B3-21EC-40FC-B379-91A185E53752}" type="presOf" srcId="{F947585F-F757-4F07-95B1-A50C6B5BC7F3}" destId="{8F9C64FA-86C0-4668-A87E-60CAF2D0782D}" srcOrd="0" destOrd="0" presId="urn:microsoft.com/office/officeart/2005/8/layout/vList2"/>
    <dgm:cxn modelId="{37D6C4C9-14B5-4796-85AB-8CF0485B8CEC}" srcId="{A9E347DF-9942-4442-ADA2-B9C66AD04AC7}" destId="{C2813FFF-8F79-40BE-B181-A3A418593742}" srcOrd="1" destOrd="0" parTransId="{42B58B35-263B-45EA-9247-0611EDC3B711}" sibTransId="{0C470786-3452-4056-8FCE-CDDA665230C8}"/>
    <dgm:cxn modelId="{0FBBE6B6-C09B-431E-A884-68AA70872FE2}" type="presOf" srcId="{ECCBA10A-D7F6-41F8-97C4-2C6691E18A98}" destId="{502EE296-CF63-46F0-85A7-DEA8A5A6421A}" srcOrd="0" destOrd="3" presId="urn:microsoft.com/office/officeart/2005/8/layout/vList2"/>
    <dgm:cxn modelId="{842AE4F5-B496-4401-9A8F-E0FC7FB88DEA}" type="presOf" srcId="{2A1C1535-E81A-4CF8-B81D-2C481BD7F422}" destId="{502EE296-CF63-46F0-85A7-DEA8A5A6421A}" srcOrd="0" destOrd="2" presId="urn:microsoft.com/office/officeart/2005/8/layout/vList2"/>
    <dgm:cxn modelId="{47A5A6EB-178F-4FCB-8010-28A3279695FD}" type="presOf" srcId="{99DCD2B8-45BE-4CDA-95A1-9480A7750BDB}" destId="{502EE296-CF63-46F0-85A7-DEA8A5A6421A}" srcOrd="0" destOrd="0" presId="urn:microsoft.com/office/officeart/2005/8/layout/vList2"/>
    <dgm:cxn modelId="{3C624011-B34A-45AD-94F6-DAEEA589AA76}" type="presOf" srcId="{4CFF88DF-CB2D-4DAF-98AA-0A9D981FC869}" destId="{502EE296-CF63-46F0-85A7-DEA8A5A6421A}" srcOrd="0" destOrd="1" presId="urn:microsoft.com/office/officeart/2005/8/layout/vList2"/>
    <dgm:cxn modelId="{5A0A58C5-FEF1-437F-A0D1-58C792238619}" type="presParOf" srcId="{10FBE06F-962D-4BF0-ABC1-151F7B210451}" destId="{8F9C64FA-86C0-4668-A87E-60CAF2D0782D}" srcOrd="0" destOrd="0" presId="urn:microsoft.com/office/officeart/2005/8/layout/vList2"/>
    <dgm:cxn modelId="{CFBD8FD8-F90D-47C2-8519-336EA7B87DDC}" type="presParOf" srcId="{10FBE06F-962D-4BF0-ABC1-151F7B210451}" destId="{502EE296-CF63-46F0-85A7-DEA8A5A6421A}" srcOrd="1" destOrd="0" presId="urn:microsoft.com/office/officeart/2005/8/layout/vList2"/>
    <dgm:cxn modelId="{D6231A28-F0C5-453B-AFC8-C67C89F40A7A}" type="presParOf" srcId="{10FBE06F-962D-4BF0-ABC1-151F7B210451}" destId="{F91D71CB-46C3-4C88-9A79-789FD772A90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347DF-9942-4442-ADA2-B9C66AD04A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47585F-F757-4F07-95B1-A50C6B5BC7F3}">
      <dgm:prSet phldrT="[Text]"/>
      <dgm:spPr>
        <a:solidFill>
          <a:srgbClr val="0000AC"/>
        </a:solidFill>
      </dgm:spPr>
      <dgm:t>
        <a:bodyPr/>
        <a:lstStyle/>
        <a:p>
          <a:r>
            <a:rPr lang="en-US" sz="2600" b="1" dirty="0" smtClean="0"/>
            <a:t>“Turnover in State” or “turnover in Union territory” means the aggregate value of :</a:t>
          </a:r>
          <a:endParaRPr lang="en-US" sz="2600" b="1" dirty="0"/>
        </a:p>
      </dgm:t>
    </dgm:pt>
    <dgm:pt modelId="{E7D6F57E-C6FB-441A-AFAE-6554AEE00852}" type="parTrans" cxnId="{7FEF7736-9712-42AC-9108-CFC8CBEC8CC2}">
      <dgm:prSet/>
      <dgm:spPr/>
      <dgm:t>
        <a:bodyPr/>
        <a:lstStyle/>
        <a:p>
          <a:endParaRPr lang="en-US"/>
        </a:p>
      </dgm:t>
    </dgm:pt>
    <dgm:pt modelId="{F39D2363-4F9A-47CB-9D3B-88ADE0451839}" type="sibTrans" cxnId="{7FEF7736-9712-42AC-9108-CFC8CBEC8CC2}">
      <dgm:prSet/>
      <dgm:spPr/>
      <dgm:t>
        <a:bodyPr/>
        <a:lstStyle/>
        <a:p>
          <a:endParaRPr lang="en-US"/>
        </a:p>
      </dgm:t>
    </dgm:pt>
    <dgm:pt modelId="{99DCD2B8-45BE-4CDA-95A1-9480A7750BDB}">
      <dgm:prSet phldrT="[Text]" custT="1"/>
      <dgm:spPr>
        <a:noFill/>
      </dgm:spPr>
      <dgm:t>
        <a:bodyPr/>
        <a:lstStyle/>
        <a:p>
          <a:pPr algn="just"/>
          <a:r>
            <a:rPr lang="en-US" sz="2800" b="1" dirty="0" smtClean="0">
              <a:solidFill>
                <a:srgbClr val="0000AC"/>
              </a:solidFill>
            </a:rPr>
            <a:t>All taxable supplies (excluding the value of inward supplies on which tax is payable by a person on RCM) made within a State by a TP;</a:t>
          </a:r>
          <a:endParaRPr lang="en-US" sz="2800" b="1" dirty="0">
            <a:solidFill>
              <a:srgbClr val="0000AC"/>
            </a:solidFill>
          </a:endParaRPr>
        </a:p>
      </dgm:t>
    </dgm:pt>
    <dgm:pt modelId="{7C253A60-F89D-4810-B781-C68D30EEA113}" type="parTrans" cxnId="{5244D0EF-2429-428A-B07F-FA7598F06B35}">
      <dgm:prSet/>
      <dgm:spPr/>
      <dgm:t>
        <a:bodyPr/>
        <a:lstStyle/>
        <a:p>
          <a:endParaRPr lang="en-US"/>
        </a:p>
      </dgm:t>
    </dgm:pt>
    <dgm:pt modelId="{15B6F116-1FD9-45FB-80AE-C71F6BDA9D19}" type="sibTrans" cxnId="{5244D0EF-2429-428A-B07F-FA7598F06B35}">
      <dgm:prSet/>
      <dgm:spPr/>
      <dgm:t>
        <a:bodyPr/>
        <a:lstStyle/>
        <a:p>
          <a:endParaRPr lang="en-US"/>
        </a:p>
      </dgm:t>
    </dgm:pt>
    <dgm:pt modelId="{4CFF88DF-CB2D-4DAF-98AA-0A9D981FC869}">
      <dgm:prSet phldrT="[Text]" custT="1"/>
      <dgm:spPr>
        <a:noFill/>
      </dgm:spPr>
      <dgm:t>
        <a:bodyPr/>
        <a:lstStyle/>
        <a:p>
          <a:pPr algn="just"/>
          <a:r>
            <a:rPr lang="en-US" sz="2800" b="1" dirty="0" smtClean="0">
              <a:solidFill>
                <a:srgbClr val="0000AC"/>
              </a:solidFill>
            </a:rPr>
            <a:t>Exempt supplies made within a State or Union territory by a TP;</a:t>
          </a:r>
          <a:endParaRPr lang="en-US" sz="2800" b="1" dirty="0">
            <a:solidFill>
              <a:srgbClr val="0000AC"/>
            </a:solidFill>
          </a:endParaRPr>
        </a:p>
      </dgm:t>
    </dgm:pt>
    <dgm:pt modelId="{AE4C3436-F93B-4C57-8FD9-5CD8198B75AD}" type="parTrans" cxnId="{A2C2EF85-DEC2-468D-BE37-944AC1A59979}">
      <dgm:prSet/>
      <dgm:spPr/>
      <dgm:t>
        <a:bodyPr/>
        <a:lstStyle/>
        <a:p>
          <a:endParaRPr lang="en-US"/>
        </a:p>
      </dgm:t>
    </dgm:pt>
    <dgm:pt modelId="{BB0A2BE2-E95B-4B2C-B8EB-9213838C42B1}" type="sibTrans" cxnId="{A2C2EF85-DEC2-468D-BE37-944AC1A59979}">
      <dgm:prSet/>
      <dgm:spPr/>
      <dgm:t>
        <a:bodyPr/>
        <a:lstStyle/>
        <a:p>
          <a:endParaRPr lang="en-US"/>
        </a:p>
      </dgm:t>
    </dgm:pt>
    <dgm:pt modelId="{2A1C1535-E81A-4CF8-B81D-2C481BD7F422}">
      <dgm:prSet phldrT="[Text]" custT="1"/>
      <dgm:spPr>
        <a:noFill/>
      </dgm:spPr>
      <dgm:t>
        <a:bodyPr/>
        <a:lstStyle/>
        <a:p>
          <a:pPr algn="just"/>
          <a:r>
            <a:rPr lang="en-US" sz="2800" b="1" dirty="0" smtClean="0">
              <a:solidFill>
                <a:srgbClr val="0000AC"/>
              </a:solidFill>
            </a:rPr>
            <a:t>Exports of goods or services or both; and </a:t>
          </a:r>
          <a:endParaRPr lang="en-US" sz="2800" b="1" dirty="0">
            <a:solidFill>
              <a:srgbClr val="0000AC"/>
            </a:solidFill>
          </a:endParaRPr>
        </a:p>
      </dgm:t>
    </dgm:pt>
    <dgm:pt modelId="{D06E5478-B284-466C-8F57-1DFB4EC16AF3}" type="parTrans" cxnId="{D0EA7648-E85C-421E-92FD-47038EA6B9C7}">
      <dgm:prSet/>
      <dgm:spPr/>
      <dgm:t>
        <a:bodyPr/>
        <a:lstStyle/>
        <a:p>
          <a:endParaRPr lang="en-US"/>
        </a:p>
      </dgm:t>
    </dgm:pt>
    <dgm:pt modelId="{53AD915C-0CE9-4CBF-9620-89F76300E7E3}" type="sibTrans" cxnId="{D0EA7648-E85C-421E-92FD-47038EA6B9C7}">
      <dgm:prSet/>
      <dgm:spPr/>
      <dgm:t>
        <a:bodyPr/>
        <a:lstStyle/>
        <a:p>
          <a:endParaRPr lang="en-US"/>
        </a:p>
      </dgm:t>
    </dgm:pt>
    <dgm:pt modelId="{ECCBA10A-D7F6-41F8-97C4-2C6691E18A98}">
      <dgm:prSet phldrT="[Text]" custT="1"/>
      <dgm:spPr>
        <a:noFill/>
      </dgm:spPr>
      <dgm:t>
        <a:bodyPr/>
        <a:lstStyle/>
        <a:p>
          <a:pPr algn="just"/>
          <a:r>
            <a:rPr lang="en-US" sz="2800" b="1" dirty="0" smtClean="0">
              <a:solidFill>
                <a:srgbClr val="0000AC"/>
              </a:solidFill>
            </a:rPr>
            <a:t>Inter-State supplies of goods or services or both made from the State or Union territory by the said TP;</a:t>
          </a:r>
          <a:endParaRPr lang="en-US" sz="2800" b="1" dirty="0">
            <a:solidFill>
              <a:srgbClr val="0000AC"/>
            </a:solidFill>
          </a:endParaRPr>
        </a:p>
      </dgm:t>
    </dgm:pt>
    <dgm:pt modelId="{0731FD02-03EA-4740-B78D-34BAC560B9DC}" type="parTrans" cxnId="{57FAFC1F-88AB-45AC-AA92-0BEED4F23DC9}">
      <dgm:prSet/>
      <dgm:spPr/>
      <dgm:t>
        <a:bodyPr/>
        <a:lstStyle/>
        <a:p>
          <a:endParaRPr lang="en-US"/>
        </a:p>
      </dgm:t>
    </dgm:pt>
    <dgm:pt modelId="{703E8BFB-157B-4475-9020-D7BE3F7EF3F3}" type="sibTrans" cxnId="{57FAFC1F-88AB-45AC-AA92-0BEED4F23DC9}">
      <dgm:prSet/>
      <dgm:spPr/>
      <dgm:t>
        <a:bodyPr/>
        <a:lstStyle/>
        <a:p>
          <a:endParaRPr lang="en-US"/>
        </a:p>
      </dgm:t>
    </dgm:pt>
    <dgm:pt modelId="{C2813FFF-8F79-40BE-B181-A3A418593742}">
      <dgm:prSet phldrT="[Text]"/>
      <dgm:spPr>
        <a:solidFill>
          <a:srgbClr val="0000AC"/>
        </a:solidFill>
      </dgm:spPr>
      <dgm:t>
        <a:bodyPr/>
        <a:lstStyle/>
        <a:p>
          <a:r>
            <a:rPr lang="en-US" b="1" dirty="0" smtClean="0"/>
            <a:t>but excludes Central Tax, State tax, Union territory tax, integrated tax and </a:t>
          </a:r>
          <a:r>
            <a:rPr lang="en-US" b="1" dirty="0" err="1" smtClean="0"/>
            <a:t>cess</a:t>
          </a:r>
          <a:r>
            <a:rPr lang="en-US" b="1" dirty="0" smtClean="0"/>
            <a:t>. </a:t>
          </a:r>
          <a:endParaRPr lang="en-US" b="1" dirty="0"/>
        </a:p>
      </dgm:t>
    </dgm:pt>
    <dgm:pt modelId="{42B58B35-263B-45EA-9247-0611EDC3B711}" type="parTrans" cxnId="{37D6C4C9-14B5-4796-85AB-8CF0485B8CEC}">
      <dgm:prSet/>
      <dgm:spPr/>
      <dgm:t>
        <a:bodyPr/>
        <a:lstStyle/>
        <a:p>
          <a:endParaRPr lang="en-US"/>
        </a:p>
      </dgm:t>
    </dgm:pt>
    <dgm:pt modelId="{0C470786-3452-4056-8FCE-CDDA665230C8}" type="sibTrans" cxnId="{37D6C4C9-14B5-4796-85AB-8CF0485B8CEC}">
      <dgm:prSet/>
      <dgm:spPr/>
      <dgm:t>
        <a:bodyPr/>
        <a:lstStyle/>
        <a:p>
          <a:endParaRPr lang="en-US"/>
        </a:p>
      </dgm:t>
    </dgm:pt>
    <dgm:pt modelId="{10FBE06F-962D-4BF0-ABC1-151F7B210451}" type="pres">
      <dgm:prSet presAssocID="{A9E347DF-9942-4442-ADA2-B9C66AD04AC7}" presName="linear" presStyleCnt="0">
        <dgm:presLayoutVars>
          <dgm:animLvl val="lvl"/>
          <dgm:resizeHandles val="exact"/>
        </dgm:presLayoutVars>
      </dgm:prSet>
      <dgm:spPr/>
      <dgm:t>
        <a:bodyPr/>
        <a:lstStyle/>
        <a:p>
          <a:endParaRPr lang="en-US"/>
        </a:p>
      </dgm:t>
    </dgm:pt>
    <dgm:pt modelId="{8F9C64FA-86C0-4668-A87E-60CAF2D0782D}" type="pres">
      <dgm:prSet presAssocID="{F947585F-F757-4F07-95B1-A50C6B5BC7F3}" presName="parentText" presStyleLbl="node1" presStyleIdx="0" presStyleCnt="2" custLinFactNeighborY="-2112">
        <dgm:presLayoutVars>
          <dgm:chMax val="0"/>
          <dgm:bulletEnabled val="1"/>
        </dgm:presLayoutVars>
      </dgm:prSet>
      <dgm:spPr/>
      <dgm:t>
        <a:bodyPr/>
        <a:lstStyle/>
        <a:p>
          <a:endParaRPr lang="en-US"/>
        </a:p>
      </dgm:t>
    </dgm:pt>
    <dgm:pt modelId="{502EE296-CF63-46F0-85A7-DEA8A5A6421A}" type="pres">
      <dgm:prSet presAssocID="{F947585F-F757-4F07-95B1-A50C6B5BC7F3}" presName="childText" presStyleLbl="revTx" presStyleIdx="0" presStyleCnt="1">
        <dgm:presLayoutVars>
          <dgm:bulletEnabled val="1"/>
        </dgm:presLayoutVars>
      </dgm:prSet>
      <dgm:spPr/>
      <dgm:t>
        <a:bodyPr/>
        <a:lstStyle/>
        <a:p>
          <a:endParaRPr lang="en-US"/>
        </a:p>
      </dgm:t>
    </dgm:pt>
    <dgm:pt modelId="{F91D71CB-46C3-4C88-9A79-789FD772A90A}" type="pres">
      <dgm:prSet presAssocID="{C2813FFF-8F79-40BE-B181-A3A418593742}" presName="parentText" presStyleLbl="node1" presStyleIdx="1" presStyleCnt="2">
        <dgm:presLayoutVars>
          <dgm:chMax val="0"/>
          <dgm:bulletEnabled val="1"/>
        </dgm:presLayoutVars>
      </dgm:prSet>
      <dgm:spPr/>
      <dgm:t>
        <a:bodyPr/>
        <a:lstStyle/>
        <a:p>
          <a:endParaRPr lang="en-US"/>
        </a:p>
      </dgm:t>
    </dgm:pt>
  </dgm:ptLst>
  <dgm:cxnLst>
    <dgm:cxn modelId="{A2C2EF85-DEC2-468D-BE37-944AC1A59979}" srcId="{F947585F-F757-4F07-95B1-A50C6B5BC7F3}" destId="{4CFF88DF-CB2D-4DAF-98AA-0A9D981FC869}" srcOrd="1" destOrd="0" parTransId="{AE4C3436-F93B-4C57-8FD9-5CD8198B75AD}" sibTransId="{BB0A2BE2-E95B-4B2C-B8EB-9213838C42B1}"/>
    <dgm:cxn modelId="{C99B7D5F-5021-43EC-93F5-51D3814C6586}" type="presOf" srcId="{C2813FFF-8F79-40BE-B181-A3A418593742}" destId="{F91D71CB-46C3-4C88-9A79-789FD772A90A}" srcOrd="0" destOrd="0" presId="urn:microsoft.com/office/officeart/2005/8/layout/vList2"/>
    <dgm:cxn modelId="{D05A076F-6642-4CE1-ACB2-F013EEBAADFB}" type="presOf" srcId="{A9E347DF-9942-4442-ADA2-B9C66AD04AC7}" destId="{10FBE06F-962D-4BF0-ABC1-151F7B210451}" srcOrd="0" destOrd="0" presId="urn:microsoft.com/office/officeart/2005/8/layout/vList2"/>
    <dgm:cxn modelId="{57FAFC1F-88AB-45AC-AA92-0BEED4F23DC9}" srcId="{F947585F-F757-4F07-95B1-A50C6B5BC7F3}" destId="{ECCBA10A-D7F6-41F8-97C4-2C6691E18A98}" srcOrd="3" destOrd="0" parTransId="{0731FD02-03EA-4740-B78D-34BAC560B9DC}" sibTransId="{703E8BFB-157B-4475-9020-D7BE3F7EF3F3}"/>
    <dgm:cxn modelId="{C410F7AF-0D8D-41FD-96E4-1BAF8A4395A9}" type="presOf" srcId="{F947585F-F757-4F07-95B1-A50C6B5BC7F3}" destId="{8F9C64FA-86C0-4668-A87E-60CAF2D0782D}" srcOrd="0" destOrd="0" presId="urn:microsoft.com/office/officeart/2005/8/layout/vList2"/>
    <dgm:cxn modelId="{D0EA7648-E85C-421E-92FD-47038EA6B9C7}" srcId="{F947585F-F757-4F07-95B1-A50C6B5BC7F3}" destId="{2A1C1535-E81A-4CF8-B81D-2C481BD7F422}" srcOrd="2" destOrd="0" parTransId="{D06E5478-B284-466C-8F57-1DFB4EC16AF3}" sibTransId="{53AD915C-0CE9-4CBF-9620-89F76300E7E3}"/>
    <dgm:cxn modelId="{5244D0EF-2429-428A-B07F-FA7598F06B35}" srcId="{F947585F-F757-4F07-95B1-A50C6B5BC7F3}" destId="{99DCD2B8-45BE-4CDA-95A1-9480A7750BDB}" srcOrd="0" destOrd="0" parTransId="{7C253A60-F89D-4810-B781-C68D30EEA113}" sibTransId="{15B6F116-1FD9-45FB-80AE-C71F6BDA9D19}"/>
    <dgm:cxn modelId="{CB19007A-1FF9-47EA-AEAE-522A69BC689F}" type="presOf" srcId="{4CFF88DF-CB2D-4DAF-98AA-0A9D981FC869}" destId="{502EE296-CF63-46F0-85A7-DEA8A5A6421A}" srcOrd="0" destOrd="1" presId="urn:microsoft.com/office/officeart/2005/8/layout/vList2"/>
    <dgm:cxn modelId="{7FEF7736-9712-42AC-9108-CFC8CBEC8CC2}" srcId="{A9E347DF-9942-4442-ADA2-B9C66AD04AC7}" destId="{F947585F-F757-4F07-95B1-A50C6B5BC7F3}" srcOrd="0" destOrd="0" parTransId="{E7D6F57E-C6FB-441A-AFAE-6554AEE00852}" sibTransId="{F39D2363-4F9A-47CB-9D3B-88ADE0451839}"/>
    <dgm:cxn modelId="{37D6C4C9-14B5-4796-85AB-8CF0485B8CEC}" srcId="{A9E347DF-9942-4442-ADA2-B9C66AD04AC7}" destId="{C2813FFF-8F79-40BE-B181-A3A418593742}" srcOrd="1" destOrd="0" parTransId="{42B58B35-263B-45EA-9247-0611EDC3B711}" sibTransId="{0C470786-3452-4056-8FCE-CDDA665230C8}"/>
    <dgm:cxn modelId="{222AABA1-63D5-44CA-B8E5-0CF1FCA52882}" type="presOf" srcId="{2A1C1535-E81A-4CF8-B81D-2C481BD7F422}" destId="{502EE296-CF63-46F0-85A7-DEA8A5A6421A}" srcOrd="0" destOrd="2" presId="urn:microsoft.com/office/officeart/2005/8/layout/vList2"/>
    <dgm:cxn modelId="{FB6EDF9E-DF32-42DE-BDF1-4DAECB022EF3}" type="presOf" srcId="{99DCD2B8-45BE-4CDA-95A1-9480A7750BDB}" destId="{502EE296-CF63-46F0-85A7-DEA8A5A6421A}" srcOrd="0" destOrd="0" presId="urn:microsoft.com/office/officeart/2005/8/layout/vList2"/>
    <dgm:cxn modelId="{7776A44F-C0E3-4D30-93A6-808E1524A640}" type="presOf" srcId="{ECCBA10A-D7F6-41F8-97C4-2C6691E18A98}" destId="{502EE296-CF63-46F0-85A7-DEA8A5A6421A}" srcOrd="0" destOrd="3" presId="urn:microsoft.com/office/officeart/2005/8/layout/vList2"/>
    <dgm:cxn modelId="{0B71DA6A-A1C9-4127-9544-B63ED6D0EC10}" type="presParOf" srcId="{10FBE06F-962D-4BF0-ABC1-151F7B210451}" destId="{8F9C64FA-86C0-4668-A87E-60CAF2D0782D}" srcOrd="0" destOrd="0" presId="urn:microsoft.com/office/officeart/2005/8/layout/vList2"/>
    <dgm:cxn modelId="{62369579-EC7C-4439-AF7D-E5F53A9531B7}" type="presParOf" srcId="{10FBE06F-962D-4BF0-ABC1-151F7B210451}" destId="{502EE296-CF63-46F0-85A7-DEA8A5A6421A}" srcOrd="1" destOrd="0" presId="urn:microsoft.com/office/officeart/2005/8/layout/vList2"/>
    <dgm:cxn modelId="{BE41B424-FBF5-4CC3-B7DA-697894016DDE}" type="presParOf" srcId="{10FBE06F-962D-4BF0-ABC1-151F7B210451}" destId="{F91D71CB-46C3-4C88-9A79-789FD772A90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B3DE4-E955-4CA0-A1E8-17CF4D9E019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BA4AD62-3BB0-44FE-B5F1-CBF9E0A0ACDA}">
      <dgm:prSet phldrT="[Text]" custT="1"/>
      <dgm:spPr>
        <a:solidFill>
          <a:srgbClr val="0000FF"/>
        </a:solidFill>
      </dgm:spPr>
      <dgm:t>
        <a:bodyPr/>
        <a:lstStyle/>
        <a:p>
          <a:r>
            <a:rPr lang="en-US" sz="3500" b="1" dirty="0" smtClean="0"/>
            <a:t>“Turnover” is used in Sec 35(5)</a:t>
          </a:r>
          <a:endParaRPr lang="en-US" sz="3500" b="1" dirty="0"/>
        </a:p>
      </dgm:t>
    </dgm:pt>
    <dgm:pt modelId="{7E268AA4-C669-40AD-9EA6-9BBE86E0E309}" type="parTrans" cxnId="{DBBFBCA5-60F3-4862-B1A1-1A0734E5EF8A}">
      <dgm:prSet/>
      <dgm:spPr/>
      <dgm:t>
        <a:bodyPr/>
        <a:lstStyle/>
        <a:p>
          <a:endParaRPr lang="en-US"/>
        </a:p>
      </dgm:t>
    </dgm:pt>
    <dgm:pt modelId="{B77B10BC-ADF2-45F9-83C5-396B730AB108}" type="sibTrans" cxnId="{DBBFBCA5-60F3-4862-B1A1-1A0734E5EF8A}">
      <dgm:prSet/>
      <dgm:spPr/>
      <dgm:t>
        <a:bodyPr/>
        <a:lstStyle/>
        <a:p>
          <a:endParaRPr lang="en-US"/>
        </a:p>
      </dgm:t>
    </dgm:pt>
    <dgm:pt modelId="{80E6457D-D282-4451-9F16-EC919B08312E}">
      <dgm:prSet phldrT="[Text]" custT="1"/>
      <dgm:spPr>
        <a:solidFill>
          <a:srgbClr val="0000AC"/>
        </a:solidFill>
      </dgm:spPr>
      <dgm:t>
        <a:bodyPr/>
        <a:lstStyle/>
        <a:p>
          <a:r>
            <a:rPr lang="en-US" sz="3500" b="1" dirty="0" smtClean="0"/>
            <a:t>“Turnover” is not defined in the Act</a:t>
          </a:r>
          <a:endParaRPr lang="en-US" sz="3500" b="1" dirty="0"/>
        </a:p>
      </dgm:t>
    </dgm:pt>
    <dgm:pt modelId="{1AF6E34B-07F7-4123-9D6A-4CE3EE023640}" type="parTrans" cxnId="{11E44E4E-93B6-460C-96DE-F4E562CE082D}">
      <dgm:prSet/>
      <dgm:spPr/>
      <dgm:t>
        <a:bodyPr/>
        <a:lstStyle/>
        <a:p>
          <a:endParaRPr lang="en-US"/>
        </a:p>
      </dgm:t>
    </dgm:pt>
    <dgm:pt modelId="{A4746C90-8101-488A-AAF9-639A6927FA4A}" type="sibTrans" cxnId="{11E44E4E-93B6-460C-96DE-F4E562CE082D}">
      <dgm:prSet/>
      <dgm:spPr/>
      <dgm:t>
        <a:bodyPr/>
        <a:lstStyle/>
        <a:p>
          <a:endParaRPr lang="en-US"/>
        </a:p>
      </dgm:t>
    </dgm:pt>
    <dgm:pt modelId="{B8CC3D19-9FBA-48A4-A79B-0B3567284F90}">
      <dgm:prSet phldrT="[Text]" custT="1"/>
      <dgm:spPr>
        <a:solidFill>
          <a:srgbClr val="0000FF"/>
        </a:solidFill>
      </dgm:spPr>
      <dgm:t>
        <a:bodyPr/>
        <a:lstStyle/>
        <a:p>
          <a:r>
            <a:rPr lang="en-US" sz="3000" b="1" dirty="0" smtClean="0"/>
            <a:t>However Rule 80(3), which is prescribed u/s 35(5) uses the term “aggregate turnover”</a:t>
          </a:r>
          <a:endParaRPr lang="en-US" sz="3000" b="1" dirty="0"/>
        </a:p>
      </dgm:t>
    </dgm:pt>
    <dgm:pt modelId="{974824EC-3299-4E78-8953-0C478FD7F1E9}" type="parTrans" cxnId="{C6E0A2D4-6438-45C2-B0A8-C6231E471349}">
      <dgm:prSet/>
      <dgm:spPr/>
      <dgm:t>
        <a:bodyPr/>
        <a:lstStyle/>
        <a:p>
          <a:endParaRPr lang="en-US"/>
        </a:p>
      </dgm:t>
    </dgm:pt>
    <dgm:pt modelId="{AF9CE328-672C-458D-BF3B-F1CA4CF54EC2}" type="sibTrans" cxnId="{C6E0A2D4-6438-45C2-B0A8-C6231E471349}">
      <dgm:prSet/>
      <dgm:spPr/>
      <dgm:t>
        <a:bodyPr/>
        <a:lstStyle/>
        <a:p>
          <a:endParaRPr lang="en-US"/>
        </a:p>
      </dgm:t>
    </dgm:pt>
    <dgm:pt modelId="{47AA8790-A3A4-49E5-A414-805A68FAB3E0}">
      <dgm:prSet phldrT="[Text]"/>
      <dgm:spPr>
        <a:solidFill>
          <a:srgbClr val="0000AC"/>
        </a:solidFill>
      </dgm:spPr>
      <dgm:t>
        <a:bodyPr/>
        <a:lstStyle/>
        <a:p>
          <a:r>
            <a:rPr lang="en-US" b="1" dirty="0" smtClean="0"/>
            <a:t>Therefore, “turnover” to be construed as “aggregate turnover”?</a:t>
          </a:r>
          <a:endParaRPr lang="en-US" b="1" dirty="0"/>
        </a:p>
      </dgm:t>
    </dgm:pt>
    <dgm:pt modelId="{45FCC5D8-2702-442D-AFE0-0B00899FD842}" type="parTrans" cxnId="{CAA782DC-9D04-43AE-8D3E-3AC7CB374055}">
      <dgm:prSet/>
      <dgm:spPr/>
      <dgm:t>
        <a:bodyPr/>
        <a:lstStyle/>
        <a:p>
          <a:endParaRPr lang="en-US"/>
        </a:p>
      </dgm:t>
    </dgm:pt>
    <dgm:pt modelId="{25AC727C-2465-4621-B6E8-96B180E33D5B}" type="sibTrans" cxnId="{CAA782DC-9D04-43AE-8D3E-3AC7CB374055}">
      <dgm:prSet/>
      <dgm:spPr/>
      <dgm:t>
        <a:bodyPr/>
        <a:lstStyle/>
        <a:p>
          <a:endParaRPr lang="en-US"/>
        </a:p>
      </dgm:t>
    </dgm:pt>
    <dgm:pt modelId="{98418273-031D-44C4-A3DB-1A40F0E0CA42}" type="pres">
      <dgm:prSet presAssocID="{126B3DE4-E955-4CA0-A1E8-17CF4D9E019E}" presName="diagram" presStyleCnt="0">
        <dgm:presLayoutVars>
          <dgm:chPref val="1"/>
          <dgm:dir/>
          <dgm:animOne val="branch"/>
          <dgm:animLvl val="lvl"/>
          <dgm:resizeHandles/>
        </dgm:presLayoutVars>
      </dgm:prSet>
      <dgm:spPr/>
      <dgm:t>
        <a:bodyPr/>
        <a:lstStyle/>
        <a:p>
          <a:endParaRPr lang="en-US"/>
        </a:p>
      </dgm:t>
    </dgm:pt>
    <dgm:pt modelId="{8CF0AD20-49D5-41FE-BE23-0B4BB0776DFC}" type="pres">
      <dgm:prSet presAssocID="{9BA4AD62-3BB0-44FE-B5F1-CBF9E0A0ACDA}" presName="root" presStyleCnt="0"/>
      <dgm:spPr/>
    </dgm:pt>
    <dgm:pt modelId="{0094A067-D825-4EA1-8094-C7ECD07A24BE}" type="pres">
      <dgm:prSet presAssocID="{9BA4AD62-3BB0-44FE-B5F1-CBF9E0A0ACDA}" presName="rootComposite" presStyleCnt="0"/>
      <dgm:spPr/>
    </dgm:pt>
    <dgm:pt modelId="{033E0AAD-8386-4A42-98F5-417AAEAD9E6A}" type="pres">
      <dgm:prSet presAssocID="{9BA4AD62-3BB0-44FE-B5F1-CBF9E0A0ACDA}" presName="rootText" presStyleLbl="node1" presStyleIdx="0" presStyleCnt="4" custScaleX="110306" custScaleY="368869"/>
      <dgm:spPr/>
      <dgm:t>
        <a:bodyPr/>
        <a:lstStyle/>
        <a:p>
          <a:endParaRPr lang="en-US"/>
        </a:p>
      </dgm:t>
    </dgm:pt>
    <dgm:pt modelId="{F027227E-0A79-4E13-8B09-AD7653FBA499}" type="pres">
      <dgm:prSet presAssocID="{9BA4AD62-3BB0-44FE-B5F1-CBF9E0A0ACDA}" presName="rootConnector" presStyleLbl="node1" presStyleIdx="0" presStyleCnt="4"/>
      <dgm:spPr/>
      <dgm:t>
        <a:bodyPr/>
        <a:lstStyle/>
        <a:p>
          <a:endParaRPr lang="en-US"/>
        </a:p>
      </dgm:t>
    </dgm:pt>
    <dgm:pt modelId="{897DFEA7-1F55-4425-8F94-1D62978DA105}" type="pres">
      <dgm:prSet presAssocID="{9BA4AD62-3BB0-44FE-B5F1-CBF9E0A0ACDA}" presName="childShape" presStyleCnt="0"/>
      <dgm:spPr/>
    </dgm:pt>
    <dgm:pt modelId="{EEB55D6E-64E8-48BB-810C-803C924BB31C}" type="pres">
      <dgm:prSet presAssocID="{80E6457D-D282-4451-9F16-EC919B08312E}" presName="root" presStyleCnt="0"/>
      <dgm:spPr/>
    </dgm:pt>
    <dgm:pt modelId="{DC08589F-4366-4B48-A025-21BFAF4A24DC}" type="pres">
      <dgm:prSet presAssocID="{80E6457D-D282-4451-9F16-EC919B08312E}" presName="rootComposite" presStyleCnt="0"/>
      <dgm:spPr/>
    </dgm:pt>
    <dgm:pt modelId="{84CFD910-A868-4E27-B103-E0A8C6F089F9}" type="pres">
      <dgm:prSet presAssocID="{80E6457D-D282-4451-9F16-EC919B08312E}" presName="rootText" presStyleLbl="node1" presStyleIdx="1" presStyleCnt="4" custScaleX="111402" custScaleY="368869"/>
      <dgm:spPr/>
      <dgm:t>
        <a:bodyPr/>
        <a:lstStyle/>
        <a:p>
          <a:endParaRPr lang="en-US"/>
        </a:p>
      </dgm:t>
    </dgm:pt>
    <dgm:pt modelId="{EF4175BB-F247-4F1F-A310-C971FC3AE570}" type="pres">
      <dgm:prSet presAssocID="{80E6457D-D282-4451-9F16-EC919B08312E}" presName="rootConnector" presStyleLbl="node1" presStyleIdx="1" presStyleCnt="4"/>
      <dgm:spPr/>
      <dgm:t>
        <a:bodyPr/>
        <a:lstStyle/>
        <a:p>
          <a:endParaRPr lang="en-US"/>
        </a:p>
      </dgm:t>
    </dgm:pt>
    <dgm:pt modelId="{BA55D92A-390D-4ADB-8ACE-1A4515F12156}" type="pres">
      <dgm:prSet presAssocID="{80E6457D-D282-4451-9F16-EC919B08312E}" presName="childShape" presStyleCnt="0"/>
      <dgm:spPr/>
    </dgm:pt>
    <dgm:pt modelId="{790D1695-44DB-49F6-80A5-BE1C8E7042FA}" type="pres">
      <dgm:prSet presAssocID="{B8CC3D19-9FBA-48A4-A79B-0B3567284F90}" presName="root" presStyleCnt="0"/>
      <dgm:spPr/>
    </dgm:pt>
    <dgm:pt modelId="{2873A202-9965-4319-92D0-8C1C41B7C38E}" type="pres">
      <dgm:prSet presAssocID="{B8CC3D19-9FBA-48A4-A79B-0B3567284F90}" presName="rootComposite" presStyleCnt="0"/>
      <dgm:spPr/>
    </dgm:pt>
    <dgm:pt modelId="{6B6E5158-BDAD-4F30-9B0A-1FC6797C9E17}" type="pres">
      <dgm:prSet presAssocID="{B8CC3D19-9FBA-48A4-A79B-0B3567284F90}" presName="rootText" presStyleLbl="node1" presStyleIdx="2" presStyleCnt="4" custScaleY="361723" custLinFactNeighborX="1851" custLinFactNeighborY="2304"/>
      <dgm:spPr/>
      <dgm:t>
        <a:bodyPr/>
        <a:lstStyle/>
        <a:p>
          <a:endParaRPr lang="en-US"/>
        </a:p>
      </dgm:t>
    </dgm:pt>
    <dgm:pt modelId="{9B6C47DB-681D-490F-BC73-99F3D15151B1}" type="pres">
      <dgm:prSet presAssocID="{B8CC3D19-9FBA-48A4-A79B-0B3567284F90}" presName="rootConnector" presStyleLbl="node1" presStyleIdx="2" presStyleCnt="4"/>
      <dgm:spPr/>
      <dgm:t>
        <a:bodyPr/>
        <a:lstStyle/>
        <a:p>
          <a:endParaRPr lang="en-US"/>
        </a:p>
      </dgm:t>
    </dgm:pt>
    <dgm:pt modelId="{91F0430D-1947-4692-BA6B-2B892B16A214}" type="pres">
      <dgm:prSet presAssocID="{B8CC3D19-9FBA-48A4-A79B-0B3567284F90}" presName="childShape" presStyleCnt="0"/>
      <dgm:spPr/>
    </dgm:pt>
    <dgm:pt modelId="{B7AAB20B-615B-43F3-9B41-F8186C67C02F}" type="pres">
      <dgm:prSet presAssocID="{47AA8790-A3A4-49E5-A414-805A68FAB3E0}" presName="root" presStyleCnt="0"/>
      <dgm:spPr/>
    </dgm:pt>
    <dgm:pt modelId="{892BE51D-040B-4BA2-B091-603A5B4BE732}" type="pres">
      <dgm:prSet presAssocID="{47AA8790-A3A4-49E5-A414-805A68FAB3E0}" presName="rootComposite" presStyleCnt="0"/>
      <dgm:spPr/>
    </dgm:pt>
    <dgm:pt modelId="{6F7D6350-9E7E-4DFE-9788-820E311CA1CC}" type="pres">
      <dgm:prSet presAssocID="{47AA8790-A3A4-49E5-A414-805A68FAB3E0}" presName="rootText" presStyleLbl="node1" presStyleIdx="3" presStyleCnt="4" custScaleY="368868"/>
      <dgm:spPr/>
      <dgm:t>
        <a:bodyPr/>
        <a:lstStyle/>
        <a:p>
          <a:endParaRPr lang="en-US"/>
        </a:p>
      </dgm:t>
    </dgm:pt>
    <dgm:pt modelId="{3B2D80A5-920A-4F0A-80CF-3E8F2191EDAC}" type="pres">
      <dgm:prSet presAssocID="{47AA8790-A3A4-49E5-A414-805A68FAB3E0}" presName="rootConnector" presStyleLbl="node1" presStyleIdx="3" presStyleCnt="4"/>
      <dgm:spPr/>
      <dgm:t>
        <a:bodyPr/>
        <a:lstStyle/>
        <a:p>
          <a:endParaRPr lang="en-US"/>
        </a:p>
      </dgm:t>
    </dgm:pt>
    <dgm:pt modelId="{5FC24545-1A86-4A28-ABF3-1DBA4B1CCE87}" type="pres">
      <dgm:prSet presAssocID="{47AA8790-A3A4-49E5-A414-805A68FAB3E0}" presName="childShape" presStyleCnt="0"/>
      <dgm:spPr/>
    </dgm:pt>
  </dgm:ptLst>
  <dgm:cxnLst>
    <dgm:cxn modelId="{F4064F76-A737-4F7D-A466-9FD0FF5DDF09}" type="presOf" srcId="{47AA8790-A3A4-49E5-A414-805A68FAB3E0}" destId="{3B2D80A5-920A-4F0A-80CF-3E8F2191EDAC}" srcOrd="1" destOrd="0" presId="urn:microsoft.com/office/officeart/2005/8/layout/hierarchy3"/>
    <dgm:cxn modelId="{724165E1-3EFB-4869-9D2A-C21DAC3CE53C}" type="presOf" srcId="{80E6457D-D282-4451-9F16-EC919B08312E}" destId="{84CFD910-A868-4E27-B103-E0A8C6F089F9}" srcOrd="0" destOrd="0" presId="urn:microsoft.com/office/officeart/2005/8/layout/hierarchy3"/>
    <dgm:cxn modelId="{DBBFBCA5-60F3-4862-B1A1-1A0734E5EF8A}" srcId="{126B3DE4-E955-4CA0-A1E8-17CF4D9E019E}" destId="{9BA4AD62-3BB0-44FE-B5F1-CBF9E0A0ACDA}" srcOrd="0" destOrd="0" parTransId="{7E268AA4-C669-40AD-9EA6-9BBE86E0E309}" sibTransId="{B77B10BC-ADF2-45F9-83C5-396B730AB108}"/>
    <dgm:cxn modelId="{CAA782DC-9D04-43AE-8D3E-3AC7CB374055}" srcId="{126B3DE4-E955-4CA0-A1E8-17CF4D9E019E}" destId="{47AA8790-A3A4-49E5-A414-805A68FAB3E0}" srcOrd="3" destOrd="0" parTransId="{45FCC5D8-2702-442D-AFE0-0B00899FD842}" sibTransId="{25AC727C-2465-4621-B6E8-96B180E33D5B}"/>
    <dgm:cxn modelId="{C6E0A2D4-6438-45C2-B0A8-C6231E471349}" srcId="{126B3DE4-E955-4CA0-A1E8-17CF4D9E019E}" destId="{B8CC3D19-9FBA-48A4-A79B-0B3567284F90}" srcOrd="2" destOrd="0" parTransId="{974824EC-3299-4E78-8953-0C478FD7F1E9}" sibTransId="{AF9CE328-672C-458D-BF3B-F1CA4CF54EC2}"/>
    <dgm:cxn modelId="{36B4AA4C-D803-45E8-A053-A9E74932F406}" type="presOf" srcId="{B8CC3D19-9FBA-48A4-A79B-0B3567284F90}" destId="{9B6C47DB-681D-490F-BC73-99F3D15151B1}" srcOrd="1" destOrd="0" presId="urn:microsoft.com/office/officeart/2005/8/layout/hierarchy3"/>
    <dgm:cxn modelId="{2FCC61A0-95CF-402F-B931-B1CB7C9E94C2}" type="presOf" srcId="{47AA8790-A3A4-49E5-A414-805A68FAB3E0}" destId="{6F7D6350-9E7E-4DFE-9788-820E311CA1CC}" srcOrd="0" destOrd="0" presId="urn:microsoft.com/office/officeart/2005/8/layout/hierarchy3"/>
    <dgm:cxn modelId="{9E339558-B907-426D-8460-E98959FD7875}" type="presOf" srcId="{80E6457D-D282-4451-9F16-EC919B08312E}" destId="{EF4175BB-F247-4F1F-A310-C971FC3AE570}" srcOrd="1" destOrd="0" presId="urn:microsoft.com/office/officeart/2005/8/layout/hierarchy3"/>
    <dgm:cxn modelId="{C152358C-6BA7-44BE-B60D-E38E6AAE6F3D}" type="presOf" srcId="{9BA4AD62-3BB0-44FE-B5F1-CBF9E0A0ACDA}" destId="{F027227E-0A79-4E13-8B09-AD7653FBA499}" srcOrd="1" destOrd="0" presId="urn:microsoft.com/office/officeart/2005/8/layout/hierarchy3"/>
    <dgm:cxn modelId="{11E44E4E-93B6-460C-96DE-F4E562CE082D}" srcId="{126B3DE4-E955-4CA0-A1E8-17CF4D9E019E}" destId="{80E6457D-D282-4451-9F16-EC919B08312E}" srcOrd="1" destOrd="0" parTransId="{1AF6E34B-07F7-4123-9D6A-4CE3EE023640}" sibTransId="{A4746C90-8101-488A-AAF9-639A6927FA4A}"/>
    <dgm:cxn modelId="{D59132C2-89B8-4434-A8D4-72376C5F33EA}" type="presOf" srcId="{9BA4AD62-3BB0-44FE-B5F1-CBF9E0A0ACDA}" destId="{033E0AAD-8386-4A42-98F5-417AAEAD9E6A}" srcOrd="0" destOrd="0" presId="urn:microsoft.com/office/officeart/2005/8/layout/hierarchy3"/>
    <dgm:cxn modelId="{DAFDD662-48E4-4494-9988-7CF62EDE0F3F}" type="presOf" srcId="{B8CC3D19-9FBA-48A4-A79B-0B3567284F90}" destId="{6B6E5158-BDAD-4F30-9B0A-1FC6797C9E17}" srcOrd="0" destOrd="0" presId="urn:microsoft.com/office/officeart/2005/8/layout/hierarchy3"/>
    <dgm:cxn modelId="{77B9ADA9-5580-4645-9C5A-373B508FCE97}" type="presOf" srcId="{126B3DE4-E955-4CA0-A1E8-17CF4D9E019E}" destId="{98418273-031D-44C4-A3DB-1A40F0E0CA42}" srcOrd="0" destOrd="0" presId="urn:microsoft.com/office/officeart/2005/8/layout/hierarchy3"/>
    <dgm:cxn modelId="{955560FC-12FE-45C8-9CFD-C1D0676C51D0}" type="presParOf" srcId="{98418273-031D-44C4-A3DB-1A40F0E0CA42}" destId="{8CF0AD20-49D5-41FE-BE23-0B4BB0776DFC}" srcOrd="0" destOrd="0" presId="urn:microsoft.com/office/officeart/2005/8/layout/hierarchy3"/>
    <dgm:cxn modelId="{A8206506-1E69-4623-9703-1E44A6F9A3C0}" type="presParOf" srcId="{8CF0AD20-49D5-41FE-BE23-0B4BB0776DFC}" destId="{0094A067-D825-4EA1-8094-C7ECD07A24BE}" srcOrd="0" destOrd="0" presId="urn:microsoft.com/office/officeart/2005/8/layout/hierarchy3"/>
    <dgm:cxn modelId="{A6572141-77C7-4C90-9B60-8C79C0A34174}" type="presParOf" srcId="{0094A067-D825-4EA1-8094-C7ECD07A24BE}" destId="{033E0AAD-8386-4A42-98F5-417AAEAD9E6A}" srcOrd="0" destOrd="0" presId="urn:microsoft.com/office/officeart/2005/8/layout/hierarchy3"/>
    <dgm:cxn modelId="{C43BC5E9-63FD-483E-A299-57BBFA870F1A}" type="presParOf" srcId="{0094A067-D825-4EA1-8094-C7ECD07A24BE}" destId="{F027227E-0A79-4E13-8B09-AD7653FBA499}" srcOrd="1" destOrd="0" presId="urn:microsoft.com/office/officeart/2005/8/layout/hierarchy3"/>
    <dgm:cxn modelId="{2CA2D05C-AB30-4DF0-A9D9-C3ABE8241C87}" type="presParOf" srcId="{8CF0AD20-49D5-41FE-BE23-0B4BB0776DFC}" destId="{897DFEA7-1F55-4425-8F94-1D62978DA105}" srcOrd="1" destOrd="0" presId="urn:microsoft.com/office/officeart/2005/8/layout/hierarchy3"/>
    <dgm:cxn modelId="{668648CF-721C-4E26-BB20-4B4AE5A2C332}" type="presParOf" srcId="{98418273-031D-44C4-A3DB-1A40F0E0CA42}" destId="{EEB55D6E-64E8-48BB-810C-803C924BB31C}" srcOrd="1" destOrd="0" presId="urn:microsoft.com/office/officeart/2005/8/layout/hierarchy3"/>
    <dgm:cxn modelId="{E60743E9-2787-42C1-BBF1-4FAE6C25FD37}" type="presParOf" srcId="{EEB55D6E-64E8-48BB-810C-803C924BB31C}" destId="{DC08589F-4366-4B48-A025-21BFAF4A24DC}" srcOrd="0" destOrd="0" presId="urn:microsoft.com/office/officeart/2005/8/layout/hierarchy3"/>
    <dgm:cxn modelId="{3FE83882-8114-47C6-9E4E-000A0FF77742}" type="presParOf" srcId="{DC08589F-4366-4B48-A025-21BFAF4A24DC}" destId="{84CFD910-A868-4E27-B103-E0A8C6F089F9}" srcOrd="0" destOrd="0" presId="urn:microsoft.com/office/officeart/2005/8/layout/hierarchy3"/>
    <dgm:cxn modelId="{7BA6C883-2D2C-40B3-B920-D404888C67E2}" type="presParOf" srcId="{DC08589F-4366-4B48-A025-21BFAF4A24DC}" destId="{EF4175BB-F247-4F1F-A310-C971FC3AE570}" srcOrd="1" destOrd="0" presId="urn:microsoft.com/office/officeart/2005/8/layout/hierarchy3"/>
    <dgm:cxn modelId="{E15D657A-920C-4463-A7E8-A3D48C2CE11B}" type="presParOf" srcId="{EEB55D6E-64E8-48BB-810C-803C924BB31C}" destId="{BA55D92A-390D-4ADB-8ACE-1A4515F12156}" srcOrd="1" destOrd="0" presId="urn:microsoft.com/office/officeart/2005/8/layout/hierarchy3"/>
    <dgm:cxn modelId="{09F9564A-D0B6-4C6B-B6E4-47C480E8FA68}" type="presParOf" srcId="{98418273-031D-44C4-A3DB-1A40F0E0CA42}" destId="{790D1695-44DB-49F6-80A5-BE1C8E7042FA}" srcOrd="2" destOrd="0" presId="urn:microsoft.com/office/officeart/2005/8/layout/hierarchy3"/>
    <dgm:cxn modelId="{51531E64-5236-40B7-9DF7-C49BD696D8E7}" type="presParOf" srcId="{790D1695-44DB-49F6-80A5-BE1C8E7042FA}" destId="{2873A202-9965-4319-92D0-8C1C41B7C38E}" srcOrd="0" destOrd="0" presId="urn:microsoft.com/office/officeart/2005/8/layout/hierarchy3"/>
    <dgm:cxn modelId="{5E65D64C-5132-46A6-8E1F-EDFDE0D5163B}" type="presParOf" srcId="{2873A202-9965-4319-92D0-8C1C41B7C38E}" destId="{6B6E5158-BDAD-4F30-9B0A-1FC6797C9E17}" srcOrd="0" destOrd="0" presId="urn:microsoft.com/office/officeart/2005/8/layout/hierarchy3"/>
    <dgm:cxn modelId="{CA679637-BDE6-43DF-874C-C1863159622A}" type="presParOf" srcId="{2873A202-9965-4319-92D0-8C1C41B7C38E}" destId="{9B6C47DB-681D-490F-BC73-99F3D15151B1}" srcOrd="1" destOrd="0" presId="urn:microsoft.com/office/officeart/2005/8/layout/hierarchy3"/>
    <dgm:cxn modelId="{5A78429F-6CBC-4BD4-83AF-89618292D5AD}" type="presParOf" srcId="{790D1695-44DB-49F6-80A5-BE1C8E7042FA}" destId="{91F0430D-1947-4692-BA6B-2B892B16A214}" srcOrd="1" destOrd="0" presId="urn:microsoft.com/office/officeart/2005/8/layout/hierarchy3"/>
    <dgm:cxn modelId="{024CED5E-8427-4172-A7E0-E2F45B7BFB9E}" type="presParOf" srcId="{98418273-031D-44C4-A3DB-1A40F0E0CA42}" destId="{B7AAB20B-615B-43F3-9B41-F8186C67C02F}" srcOrd="3" destOrd="0" presId="urn:microsoft.com/office/officeart/2005/8/layout/hierarchy3"/>
    <dgm:cxn modelId="{8810FB0C-37C5-4704-953C-170421ACE1C2}" type="presParOf" srcId="{B7AAB20B-615B-43F3-9B41-F8186C67C02F}" destId="{892BE51D-040B-4BA2-B091-603A5B4BE732}" srcOrd="0" destOrd="0" presId="urn:microsoft.com/office/officeart/2005/8/layout/hierarchy3"/>
    <dgm:cxn modelId="{EDECAC55-5C0D-4DF7-A33E-63F0B1799CBD}" type="presParOf" srcId="{892BE51D-040B-4BA2-B091-603A5B4BE732}" destId="{6F7D6350-9E7E-4DFE-9788-820E311CA1CC}" srcOrd="0" destOrd="0" presId="urn:microsoft.com/office/officeart/2005/8/layout/hierarchy3"/>
    <dgm:cxn modelId="{32AD33A1-9968-400C-8B90-5E20F78DDE57}" type="presParOf" srcId="{892BE51D-040B-4BA2-B091-603A5B4BE732}" destId="{3B2D80A5-920A-4F0A-80CF-3E8F2191EDAC}" srcOrd="1" destOrd="0" presId="urn:microsoft.com/office/officeart/2005/8/layout/hierarchy3"/>
    <dgm:cxn modelId="{ADD8721D-608C-4EBA-9CDD-BD7B0C631F05}" type="presParOf" srcId="{B7AAB20B-615B-43F3-9B41-F8186C67C02F}" destId="{5FC24545-1A86-4A28-ABF3-1DBA4B1CCE87}"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B3DE4-E955-4CA0-A1E8-17CF4D9E019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9BA4AD62-3BB0-44FE-B5F1-CBF9E0A0ACDA}">
      <dgm:prSet phldrT="[Text]" custT="1"/>
      <dgm:spPr>
        <a:solidFill>
          <a:schemeClr val="tx2">
            <a:lumMod val="75000"/>
          </a:schemeClr>
        </a:solidFill>
      </dgm:spPr>
      <dgm:t>
        <a:bodyPr/>
        <a:lstStyle/>
        <a:p>
          <a:r>
            <a:rPr lang="en-US" sz="2800" b="1" dirty="0" smtClean="0"/>
            <a:t>Term used in Sec 35(5) is “audited annual accounts”</a:t>
          </a:r>
          <a:endParaRPr lang="en-US" sz="2800" b="1" dirty="0"/>
        </a:p>
      </dgm:t>
    </dgm:pt>
    <dgm:pt modelId="{7E268AA4-C669-40AD-9EA6-9BBE86E0E309}" type="parTrans" cxnId="{DBBFBCA5-60F3-4862-B1A1-1A0734E5EF8A}">
      <dgm:prSet/>
      <dgm:spPr/>
      <dgm:t>
        <a:bodyPr/>
        <a:lstStyle/>
        <a:p>
          <a:endParaRPr lang="en-US"/>
        </a:p>
      </dgm:t>
    </dgm:pt>
    <dgm:pt modelId="{B77B10BC-ADF2-45F9-83C5-396B730AB108}" type="sibTrans" cxnId="{DBBFBCA5-60F3-4862-B1A1-1A0734E5EF8A}">
      <dgm:prSet/>
      <dgm:spPr/>
      <dgm:t>
        <a:bodyPr/>
        <a:lstStyle/>
        <a:p>
          <a:endParaRPr lang="en-US"/>
        </a:p>
      </dgm:t>
    </dgm:pt>
    <dgm:pt modelId="{80E6457D-D282-4451-9F16-EC919B08312E}">
      <dgm:prSet phldrT="[Text]" custT="1"/>
      <dgm:spPr>
        <a:solidFill>
          <a:schemeClr val="tx2">
            <a:lumMod val="75000"/>
          </a:schemeClr>
        </a:solidFill>
      </dgm:spPr>
      <dgm:t>
        <a:bodyPr/>
        <a:lstStyle/>
        <a:p>
          <a:r>
            <a:rPr lang="en-US" sz="2800" b="1" dirty="0" smtClean="0"/>
            <a:t>Another term used in Sec 44(2) is “audited annual financial statement”</a:t>
          </a:r>
          <a:endParaRPr lang="en-US" sz="2800" b="1" dirty="0"/>
        </a:p>
      </dgm:t>
    </dgm:pt>
    <dgm:pt modelId="{1AF6E34B-07F7-4123-9D6A-4CE3EE023640}" type="parTrans" cxnId="{11E44E4E-93B6-460C-96DE-F4E562CE082D}">
      <dgm:prSet/>
      <dgm:spPr/>
      <dgm:t>
        <a:bodyPr/>
        <a:lstStyle/>
        <a:p>
          <a:endParaRPr lang="en-US"/>
        </a:p>
      </dgm:t>
    </dgm:pt>
    <dgm:pt modelId="{A4746C90-8101-488A-AAF9-639A6927FA4A}" type="sibTrans" cxnId="{11E44E4E-93B6-460C-96DE-F4E562CE082D}">
      <dgm:prSet/>
      <dgm:spPr/>
      <dgm:t>
        <a:bodyPr/>
        <a:lstStyle/>
        <a:p>
          <a:endParaRPr lang="en-US"/>
        </a:p>
      </dgm:t>
    </dgm:pt>
    <dgm:pt modelId="{B8CC3D19-9FBA-48A4-A79B-0B3567284F90}">
      <dgm:prSet phldrT="[Text]" custT="1"/>
      <dgm:spPr>
        <a:solidFill>
          <a:srgbClr val="FF0000"/>
        </a:solidFill>
      </dgm:spPr>
      <dgm:t>
        <a:bodyPr/>
        <a:lstStyle/>
        <a:p>
          <a:r>
            <a:rPr lang="en-US" sz="2800" b="1" dirty="0" smtClean="0"/>
            <a:t>Are they the same or are they different?</a:t>
          </a:r>
          <a:endParaRPr lang="en-US" sz="2800" b="1" dirty="0"/>
        </a:p>
      </dgm:t>
    </dgm:pt>
    <dgm:pt modelId="{974824EC-3299-4E78-8953-0C478FD7F1E9}" type="parTrans" cxnId="{C6E0A2D4-6438-45C2-B0A8-C6231E471349}">
      <dgm:prSet/>
      <dgm:spPr/>
      <dgm:t>
        <a:bodyPr/>
        <a:lstStyle/>
        <a:p>
          <a:endParaRPr lang="en-US"/>
        </a:p>
      </dgm:t>
    </dgm:pt>
    <dgm:pt modelId="{AF9CE328-672C-458D-BF3B-F1CA4CF54EC2}" type="sibTrans" cxnId="{C6E0A2D4-6438-45C2-B0A8-C6231E471349}">
      <dgm:prSet/>
      <dgm:spPr/>
      <dgm:t>
        <a:bodyPr/>
        <a:lstStyle/>
        <a:p>
          <a:endParaRPr lang="en-US"/>
        </a:p>
      </dgm:t>
    </dgm:pt>
    <dgm:pt modelId="{47AA8790-A3A4-49E5-A414-805A68FAB3E0}">
      <dgm:prSet phldrT="[Text]" custT="1"/>
      <dgm:spPr>
        <a:solidFill>
          <a:srgbClr val="FF0000"/>
        </a:solidFill>
      </dgm:spPr>
      <dgm:t>
        <a:bodyPr/>
        <a:lstStyle/>
        <a:p>
          <a:r>
            <a:rPr lang="en-US" sz="2800" b="1" dirty="0" smtClean="0"/>
            <a:t>Registered person wise audited financial statement not necessary ?</a:t>
          </a:r>
          <a:endParaRPr lang="en-US" sz="2800" b="1" dirty="0"/>
        </a:p>
      </dgm:t>
    </dgm:pt>
    <dgm:pt modelId="{45FCC5D8-2702-442D-AFE0-0B00899FD842}" type="parTrans" cxnId="{CAA782DC-9D04-43AE-8D3E-3AC7CB374055}">
      <dgm:prSet/>
      <dgm:spPr/>
      <dgm:t>
        <a:bodyPr/>
        <a:lstStyle/>
        <a:p>
          <a:endParaRPr lang="en-US"/>
        </a:p>
      </dgm:t>
    </dgm:pt>
    <dgm:pt modelId="{25AC727C-2465-4621-B6E8-96B180E33D5B}" type="sibTrans" cxnId="{CAA782DC-9D04-43AE-8D3E-3AC7CB374055}">
      <dgm:prSet/>
      <dgm:spPr/>
      <dgm:t>
        <a:bodyPr/>
        <a:lstStyle/>
        <a:p>
          <a:endParaRPr lang="en-US"/>
        </a:p>
      </dgm:t>
    </dgm:pt>
    <dgm:pt modelId="{4DA278E7-4AA8-48D1-94E6-16F623CE4689}">
      <dgm:prSet phldrT="[Text]" custT="1"/>
      <dgm:spPr>
        <a:solidFill>
          <a:srgbClr val="FF0000"/>
        </a:solidFill>
      </dgm:spPr>
      <dgm:t>
        <a:bodyPr/>
        <a:lstStyle/>
        <a:p>
          <a:r>
            <a:rPr lang="en-US" sz="2800" b="1" dirty="0" smtClean="0"/>
            <a:t>Applicability of Turnover Limit for the period 01.07.2017 to 31.03.2018;</a:t>
          </a:r>
          <a:endParaRPr lang="en-US" sz="2800" b="1" dirty="0"/>
        </a:p>
      </dgm:t>
    </dgm:pt>
    <dgm:pt modelId="{568085B6-0206-41F6-AD82-93FDF56E2DC4}" type="parTrans" cxnId="{1A9E3C07-419E-498B-9D1A-5EA3646B21CB}">
      <dgm:prSet/>
      <dgm:spPr/>
      <dgm:t>
        <a:bodyPr/>
        <a:lstStyle/>
        <a:p>
          <a:endParaRPr lang="en-IN"/>
        </a:p>
      </dgm:t>
    </dgm:pt>
    <dgm:pt modelId="{84F70465-EF66-44F7-B677-A831CA37F5E6}" type="sibTrans" cxnId="{1A9E3C07-419E-498B-9D1A-5EA3646B21CB}">
      <dgm:prSet/>
      <dgm:spPr/>
      <dgm:t>
        <a:bodyPr/>
        <a:lstStyle/>
        <a:p>
          <a:endParaRPr lang="en-IN"/>
        </a:p>
      </dgm:t>
    </dgm:pt>
    <dgm:pt modelId="{4554CCE4-949B-4F68-8869-843860CDAE6E}" type="pres">
      <dgm:prSet presAssocID="{126B3DE4-E955-4CA0-A1E8-17CF4D9E019E}" presName="diagram" presStyleCnt="0">
        <dgm:presLayoutVars>
          <dgm:dir/>
          <dgm:resizeHandles val="exact"/>
        </dgm:presLayoutVars>
      </dgm:prSet>
      <dgm:spPr/>
      <dgm:t>
        <a:bodyPr/>
        <a:lstStyle/>
        <a:p>
          <a:endParaRPr lang="en-US"/>
        </a:p>
      </dgm:t>
    </dgm:pt>
    <dgm:pt modelId="{AC6F6217-75D0-4927-8417-D05747BF93CF}" type="pres">
      <dgm:prSet presAssocID="{9BA4AD62-3BB0-44FE-B5F1-CBF9E0A0ACDA}" presName="node" presStyleLbl="node1" presStyleIdx="0" presStyleCnt="5" custScaleX="107246" custLinFactNeighborX="-8018">
        <dgm:presLayoutVars>
          <dgm:bulletEnabled val="1"/>
        </dgm:presLayoutVars>
      </dgm:prSet>
      <dgm:spPr/>
      <dgm:t>
        <a:bodyPr/>
        <a:lstStyle/>
        <a:p>
          <a:endParaRPr lang="en-US"/>
        </a:p>
      </dgm:t>
    </dgm:pt>
    <dgm:pt modelId="{992EDB38-B7A9-4C60-906B-4A521E974248}" type="pres">
      <dgm:prSet presAssocID="{B77B10BC-ADF2-45F9-83C5-396B730AB108}" presName="sibTrans" presStyleCnt="0"/>
      <dgm:spPr/>
    </dgm:pt>
    <dgm:pt modelId="{505D641F-74B7-4A9A-BB2A-35146CB02BEB}" type="pres">
      <dgm:prSet presAssocID="{80E6457D-D282-4451-9F16-EC919B08312E}" presName="node" presStyleLbl="node1" presStyleIdx="1" presStyleCnt="5" custScaleX="87040" custLinFactNeighborX="-10278">
        <dgm:presLayoutVars>
          <dgm:bulletEnabled val="1"/>
        </dgm:presLayoutVars>
      </dgm:prSet>
      <dgm:spPr/>
      <dgm:t>
        <a:bodyPr/>
        <a:lstStyle/>
        <a:p>
          <a:endParaRPr lang="en-US"/>
        </a:p>
      </dgm:t>
    </dgm:pt>
    <dgm:pt modelId="{666B1525-FA88-4143-8BE6-8D4B64E35D75}" type="pres">
      <dgm:prSet presAssocID="{A4746C90-8101-488A-AAF9-639A6927FA4A}" presName="sibTrans" presStyleCnt="0"/>
      <dgm:spPr/>
    </dgm:pt>
    <dgm:pt modelId="{CB30D8CA-EF89-44C1-8522-5DEE755CFC3A}" type="pres">
      <dgm:prSet presAssocID="{B8CC3D19-9FBA-48A4-A79B-0B3567284F90}" presName="node" presStyleLbl="node1" presStyleIdx="2" presStyleCnt="5" custScaleX="92033" custScaleY="119623" custLinFactNeighborX="-33360">
        <dgm:presLayoutVars>
          <dgm:bulletEnabled val="1"/>
        </dgm:presLayoutVars>
      </dgm:prSet>
      <dgm:spPr/>
      <dgm:t>
        <a:bodyPr/>
        <a:lstStyle/>
        <a:p>
          <a:endParaRPr lang="en-US"/>
        </a:p>
      </dgm:t>
    </dgm:pt>
    <dgm:pt modelId="{A7EA2A74-096A-4791-A897-8F67CAD4E3C2}" type="pres">
      <dgm:prSet presAssocID="{AF9CE328-672C-458D-BF3B-F1CA4CF54EC2}" presName="sibTrans" presStyleCnt="0"/>
      <dgm:spPr/>
    </dgm:pt>
    <dgm:pt modelId="{8DD2CD15-1ABC-460D-88C9-DD56891C4F99}" type="pres">
      <dgm:prSet presAssocID="{47AA8790-A3A4-49E5-A414-805A68FAB3E0}" presName="node" presStyleLbl="node1" presStyleIdx="3" presStyleCnt="5" custScaleX="92106" custScaleY="119623">
        <dgm:presLayoutVars>
          <dgm:bulletEnabled val="1"/>
        </dgm:presLayoutVars>
      </dgm:prSet>
      <dgm:spPr/>
      <dgm:t>
        <a:bodyPr/>
        <a:lstStyle/>
        <a:p>
          <a:endParaRPr lang="en-US"/>
        </a:p>
      </dgm:t>
    </dgm:pt>
    <dgm:pt modelId="{BBD7AD3F-B858-4AEB-B0EB-B0A7B6FA0336}" type="pres">
      <dgm:prSet presAssocID="{25AC727C-2465-4621-B6E8-96B180E33D5B}" presName="sibTrans" presStyleCnt="0"/>
      <dgm:spPr/>
    </dgm:pt>
    <dgm:pt modelId="{C7309957-9B07-4C6E-954F-51C880092126}" type="pres">
      <dgm:prSet presAssocID="{4DA278E7-4AA8-48D1-94E6-16F623CE4689}" presName="node" presStyleLbl="node1" presStyleIdx="4" presStyleCnt="5" custScaleY="119424">
        <dgm:presLayoutVars>
          <dgm:bulletEnabled val="1"/>
        </dgm:presLayoutVars>
      </dgm:prSet>
      <dgm:spPr/>
      <dgm:t>
        <a:bodyPr/>
        <a:lstStyle/>
        <a:p>
          <a:endParaRPr lang="en-IN"/>
        </a:p>
      </dgm:t>
    </dgm:pt>
  </dgm:ptLst>
  <dgm:cxnLst>
    <dgm:cxn modelId="{CAA782DC-9D04-43AE-8D3E-3AC7CB374055}" srcId="{126B3DE4-E955-4CA0-A1E8-17CF4D9E019E}" destId="{47AA8790-A3A4-49E5-A414-805A68FAB3E0}" srcOrd="3" destOrd="0" parTransId="{45FCC5D8-2702-442D-AFE0-0B00899FD842}" sibTransId="{25AC727C-2465-4621-B6E8-96B180E33D5B}"/>
    <dgm:cxn modelId="{3A3DD6A5-EE80-40DA-8625-F742573596D2}" type="presOf" srcId="{80E6457D-D282-4451-9F16-EC919B08312E}" destId="{505D641F-74B7-4A9A-BB2A-35146CB02BEB}" srcOrd="0" destOrd="0" presId="urn:microsoft.com/office/officeart/2005/8/layout/default#1"/>
    <dgm:cxn modelId="{0D400309-3303-47F5-9B06-FA58CD19122C}" type="presOf" srcId="{9BA4AD62-3BB0-44FE-B5F1-CBF9E0A0ACDA}" destId="{AC6F6217-75D0-4927-8417-D05747BF93CF}" srcOrd="0" destOrd="0" presId="urn:microsoft.com/office/officeart/2005/8/layout/default#1"/>
    <dgm:cxn modelId="{068243F2-249C-47FB-A042-A2A89A3AC29C}" type="presOf" srcId="{4DA278E7-4AA8-48D1-94E6-16F623CE4689}" destId="{C7309957-9B07-4C6E-954F-51C880092126}" srcOrd="0" destOrd="0" presId="urn:microsoft.com/office/officeart/2005/8/layout/default#1"/>
    <dgm:cxn modelId="{A02D4415-168F-4FDF-884E-259298071D7B}" type="presOf" srcId="{47AA8790-A3A4-49E5-A414-805A68FAB3E0}" destId="{8DD2CD15-1ABC-460D-88C9-DD56891C4F99}" srcOrd="0" destOrd="0" presId="urn:microsoft.com/office/officeart/2005/8/layout/default#1"/>
    <dgm:cxn modelId="{C6E0A2D4-6438-45C2-B0A8-C6231E471349}" srcId="{126B3DE4-E955-4CA0-A1E8-17CF4D9E019E}" destId="{B8CC3D19-9FBA-48A4-A79B-0B3567284F90}" srcOrd="2" destOrd="0" parTransId="{974824EC-3299-4E78-8953-0C478FD7F1E9}" sibTransId="{AF9CE328-672C-458D-BF3B-F1CA4CF54EC2}"/>
    <dgm:cxn modelId="{1A9E3C07-419E-498B-9D1A-5EA3646B21CB}" srcId="{126B3DE4-E955-4CA0-A1E8-17CF4D9E019E}" destId="{4DA278E7-4AA8-48D1-94E6-16F623CE4689}" srcOrd="4" destOrd="0" parTransId="{568085B6-0206-41F6-AD82-93FDF56E2DC4}" sibTransId="{84F70465-EF66-44F7-B677-A831CA37F5E6}"/>
    <dgm:cxn modelId="{DBBFBCA5-60F3-4862-B1A1-1A0734E5EF8A}" srcId="{126B3DE4-E955-4CA0-A1E8-17CF4D9E019E}" destId="{9BA4AD62-3BB0-44FE-B5F1-CBF9E0A0ACDA}" srcOrd="0" destOrd="0" parTransId="{7E268AA4-C669-40AD-9EA6-9BBE86E0E309}" sibTransId="{B77B10BC-ADF2-45F9-83C5-396B730AB108}"/>
    <dgm:cxn modelId="{0FFC8787-B7A8-4E2B-86E7-9CE638699D0C}" type="presOf" srcId="{126B3DE4-E955-4CA0-A1E8-17CF4D9E019E}" destId="{4554CCE4-949B-4F68-8869-843860CDAE6E}" srcOrd="0" destOrd="0" presId="urn:microsoft.com/office/officeart/2005/8/layout/default#1"/>
    <dgm:cxn modelId="{11E44E4E-93B6-460C-96DE-F4E562CE082D}" srcId="{126B3DE4-E955-4CA0-A1E8-17CF4D9E019E}" destId="{80E6457D-D282-4451-9F16-EC919B08312E}" srcOrd="1" destOrd="0" parTransId="{1AF6E34B-07F7-4123-9D6A-4CE3EE023640}" sibTransId="{A4746C90-8101-488A-AAF9-639A6927FA4A}"/>
    <dgm:cxn modelId="{E16CD1E8-731C-43E1-A008-D88BD20991F0}" type="presOf" srcId="{B8CC3D19-9FBA-48A4-A79B-0B3567284F90}" destId="{CB30D8CA-EF89-44C1-8522-5DEE755CFC3A}" srcOrd="0" destOrd="0" presId="urn:microsoft.com/office/officeart/2005/8/layout/default#1"/>
    <dgm:cxn modelId="{6F41DCC2-2725-46C8-B214-0FAC672113AF}" type="presParOf" srcId="{4554CCE4-949B-4F68-8869-843860CDAE6E}" destId="{AC6F6217-75D0-4927-8417-D05747BF93CF}" srcOrd="0" destOrd="0" presId="urn:microsoft.com/office/officeart/2005/8/layout/default#1"/>
    <dgm:cxn modelId="{36F58337-0A77-49EA-9883-589ED9D1F874}" type="presParOf" srcId="{4554CCE4-949B-4F68-8869-843860CDAE6E}" destId="{992EDB38-B7A9-4C60-906B-4A521E974248}" srcOrd="1" destOrd="0" presId="urn:microsoft.com/office/officeart/2005/8/layout/default#1"/>
    <dgm:cxn modelId="{3B04B4D5-E6C5-41D2-B372-2EB41316FE66}" type="presParOf" srcId="{4554CCE4-949B-4F68-8869-843860CDAE6E}" destId="{505D641F-74B7-4A9A-BB2A-35146CB02BEB}" srcOrd="2" destOrd="0" presId="urn:microsoft.com/office/officeart/2005/8/layout/default#1"/>
    <dgm:cxn modelId="{CD134377-F68F-4EEA-A6B1-C9D1CBC625C9}" type="presParOf" srcId="{4554CCE4-949B-4F68-8869-843860CDAE6E}" destId="{666B1525-FA88-4143-8BE6-8D4B64E35D75}" srcOrd="3" destOrd="0" presId="urn:microsoft.com/office/officeart/2005/8/layout/default#1"/>
    <dgm:cxn modelId="{0C0E6EE2-4FAD-4B30-923B-6DF59F53E5CC}" type="presParOf" srcId="{4554CCE4-949B-4F68-8869-843860CDAE6E}" destId="{CB30D8CA-EF89-44C1-8522-5DEE755CFC3A}" srcOrd="4" destOrd="0" presId="urn:microsoft.com/office/officeart/2005/8/layout/default#1"/>
    <dgm:cxn modelId="{08B63798-C99F-4F81-BB4B-691AFA085156}" type="presParOf" srcId="{4554CCE4-949B-4F68-8869-843860CDAE6E}" destId="{A7EA2A74-096A-4791-A897-8F67CAD4E3C2}" srcOrd="5" destOrd="0" presId="urn:microsoft.com/office/officeart/2005/8/layout/default#1"/>
    <dgm:cxn modelId="{546CBA1E-A78C-4237-805F-F1E2B2DDC5A8}" type="presParOf" srcId="{4554CCE4-949B-4F68-8869-843860CDAE6E}" destId="{8DD2CD15-1ABC-460D-88C9-DD56891C4F99}" srcOrd="6" destOrd="0" presId="urn:microsoft.com/office/officeart/2005/8/layout/default#1"/>
    <dgm:cxn modelId="{9F461242-98EB-425D-8974-AF174BECB57C}" type="presParOf" srcId="{4554CCE4-949B-4F68-8869-843860CDAE6E}" destId="{BBD7AD3F-B858-4AEB-B0EB-B0A7B6FA0336}" srcOrd="7" destOrd="0" presId="urn:microsoft.com/office/officeart/2005/8/layout/default#1"/>
    <dgm:cxn modelId="{67AC8B5C-0448-410E-B456-0EBB192ED273}" type="presParOf" srcId="{4554CCE4-949B-4F68-8869-843860CDAE6E}" destId="{C7309957-9B07-4C6E-954F-51C880092126}"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1B9D8A-D095-4FB6-8FB8-25A6747DB2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D0B8BE07-D9CF-404F-9EA0-F22DB7D071D3}">
      <dgm:prSet phldrT="[Text]"/>
      <dgm:spPr/>
      <dgm:t>
        <a:bodyPr/>
        <a:lstStyle/>
        <a:p>
          <a:r>
            <a:rPr lang="en-IN" b="1" dirty="0" smtClean="0"/>
            <a:t>PART – A - RECONCILIATION STATEMENT</a:t>
          </a:r>
          <a:endParaRPr lang="en-IN" b="1" dirty="0"/>
        </a:p>
      </dgm:t>
    </dgm:pt>
    <dgm:pt modelId="{3C7FA544-EE17-4212-8563-7A1C35509F5C}" type="parTrans" cxnId="{15E0B672-E21C-4F21-9452-40CB504BDDE3}">
      <dgm:prSet/>
      <dgm:spPr/>
      <dgm:t>
        <a:bodyPr/>
        <a:lstStyle/>
        <a:p>
          <a:endParaRPr lang="en-IN"/>
        </a:p>
      </dgm:t>
    </dgm:pt>
    <dgm:pt modelId="{B8758510-3A61-4839-8A6A-93357BB58E47}" type="sibTrans" cxnId="{15E0B672-E21C-4F21-9452-40CB504BDDE3}">
      <dgm:prSet/>
      <dgm:spPr/>
      <dgm:t>
        <a:bodyPr/>
        <a:lstStyle/>
        <a:p>
          <a:endParaRPr lang="en-IN"/>
        </a:p>
      </dgm:t>
    </dgm:pt>
    <dgm:pt modelId="{F28849AE-DBB0-4E49-ADF3-33945CFA320B}">
      <dgm:prSet phldrT="[Text]" custT="1"/>
      <dgm:spPr/>
      <dgm:t>
        <a:bodyPr/>
        <a:lstStyle/>
        <a:p>
          <a:r>
            <a:rPr lang="en-IN" sz="2200" b="1" dirty="0" smtClean="0"/>
            <a:t>PART – B- CERTIFICATION</a:t>
          </a:r>
          <a:endParaRPr lang="en-IN" sz="2200" b="1" dirty="0"/>
        </a:p>
      </dgm:t>
    </dgm:pt>
    <dgm:pt modelId="{0F88D24D-AD34-4D81-9EE4-81D1F493DBA3}" type="parTrans" cxnId="{78A7E471-B064-4A35-A254-6A422060A022}">
      <dgm:prSet/>
      <dgm:spPr/>
      <dgm:t>
        <a:bodyPr/>
        <a:lstStyle/>
        <a:p>
          <a:endParaRPr lang="en-IN"/>
        </a:p>
      </dgm:t>
    </dgm:pt>
    <dgm:pt modelId="{A3BC23D4-7A05-47D6-9546-A76079DBEF13}" type="sibTrans" cxnId="{78A7E471-B064-4A35-A254-6A422060A022}">
      <dgm:prSet/>
      <dgm:spPr/>
      <dgm:t>
        <a:bodyPr/>
        <a:lstStyle/>
        <a:p>
          <a:endParaRPr lang="en-IN"/>
        </a:p>
      </dgm:t>
    </dgm:pt>
    <dgm:pt modelId="{6B634405-1B99-48E1-9BEB-C58506739308}">
      <dgm:prSet phldrT="[Text]" custT="1"/>
      <dgm:spPr/>
      <dgm:t>
        <a:bodyPr/>
        <a:lstStyle/>
        <a:p>
          <a:r>
            <a:rPr lang="en-IN" sz="2200" b="1" dirty="0" smtClean="0"/>
            <a:t>Part I- Basic Details</a:t>
          </a:r>
          <a:endParaRPr lang="en-IN" sz="2200" b="1" dirty="0"/>
        </a:p>
      </dgm:t>
    </dgm:pt>
    <dgm:pt modelId="{866126B7-5614-4407-880F-A675C6FAA191}" type="parTrans" cxnId="{05EA6DE0-5547-41CA-A002-D7DADBB934E5}">
      <dgm:prSet/>
      <dgm:spPr/>
      <dgm:t>
        <a:bodyPr/>
        <a:lstStyle/>
        <a:p>
          <a:endParaRPr lang="en-IN"/>
        </a:p>
      </dgm:t>
    </dgm:pt>
    <dgm:pt modelId="{D09071FD-C42F-4D68-A31E-529345CDBD5B}" type="sibTrans" cxnId="{05EA6DE0-5547-41CA-A002-D7DADBB934E5}">
      <dgm:prSet/>
      <dgm:spPr/>
      <dgm:t>
        <a:bodyPr/>
        <a:lstStyle/>
        <a:p>
          <a:endParaRPr lang="en-IN"/>
        </a:p>
      </dgm:t>
    </dgm:pt>
    <dgm:pt modelId="{85446956-3DA4-4B64-B6EA-8491FF7A4E82}">
      <dgm:prSet phldrT="[Text]" custT="1"/>
      <dgm:spPr/>
      <dgm:t>
        <a:bodyPr/>
        <a:lstStyle/>
        <a:p>
          <a:r>
            <a:rPr lang="en-US" sz="2200" b="1" dirty="0" smtClean="0"/>
            <a:t>where reconciliation is drawn up by the person who had conducted the audit</a:t>
          </a:r>
          <a:endParaRPr lang="en-IN" sz="2200" b="1" dirty="0"/>
        </a:p>
      </dgm:t>
    </dgm:pt>
    <dgm:pt modelId="{CD8679D7-163C-4CC9-8C0F-0FAAF72BEDFB}" type="parTrans" cxnId="{11CAC544-A7B5-4C3B-B315-9B629E594FA2}">
      <dgm:prSet/>
      <dgm:spPr/>
      <dgm:t>
        <a:bodyPr/>
        <a:lstStyle/>
        <a:p>
          <a:endParaRPr lang="en-IN"/>
        </a:p>
      </dgm:t>
    </dgm:pt>
    <dgm:pt modelId="{0909ADCA-E1A0-44EC-95FB-C9C855190C1B}" type="sibTrans" cxnId="{11CAC544-A7B5-4C3B-B315-9B629E594FA2}">
      <dgm:prSet/>
      <dgm:spPr/>
      <dgm:t>
        <a:bodyPr/>
        <a:lstStyle/>
        <a:p>
          <a:endParaRPr lang="en-IN"/>
        </a:p>
      </dgm:t>
    </dgm:pt>
    <dgm:pt modelId="{E49F3705-E048-4D99-B5EB-20B9787ED3CB}">
      <dgm:prSet phldrT="[Text]" custT="1"/>
      <dgm:spPr/>
      <dgm:t>
        <a:bodyPr/>
        <a:lstStyle/>
        <a:p>
          <a:r>
            <a:rPr lang="en-US" sz="2200" b="1" dirty="0" smtClean="0"/>
            <a:t>where reconciliation is drawn up by a person other than the person who had conducted the audit</a:t>
          </a:r>
          <a:endParaRPr lang="en-IN" sz="2200" b="1" dirty="0"/>
        </a:p>
      </dgm:t>
    </dgm:pt>
    <dgm:pt modelId="{BEA27DAC-4E41-4EA8-995E-DA59490403BD}" type="parTrans" cxnId="{466ED0F4-D464-48D8-AFC3-3BA12EE2EB2D}">
      <dgm:prSet/>
      <dgm:spPr/>
      <dgm:t>
        <a:bodyPr/>
        <a:lstStyle/>
        <a:p>
          <a:endParaRPr lang="en-IN"/>
        </a:p>
      </dgm:t>
    </dgm:pt>
    <dgm:pt modelId="{867DABCB-7AEA-4DBC-97CE-6C658B77D65E}" type="sibTrans" cxnId="{466ED0F4-D464-48D8-AFC3-3BA12EE2EB2D}">
      <dgm:prSet/>
      <dgm:spPr/>
      <dgm:t>
        <a:bodyPr/>
        <a:lstStyle/>
        <a:p>
          <a:endParaRPr lang="en-IN"/>
        </a:p>
      </dgm:t>
    </dgm:pt>
    <dgm:pt modelId="{260DFD8D-C6C4-485D-ACB8-D9C205491697}">
      <dgm:prSet phldrT="[Text]" custT="1"/>
      <dgm:spPr/>
      <dgm:t>
        <a:bodyPr/>
        <a:lstStyle/>
        <a:p>
          <a:r>
            <a:rPr lang="en-IN" sz="2200" b="1" dirty="0" smtClean="0"/>
            <a:t>Part II- Reconciliation of turnover</a:t>
          </a:r>
          <a:endParaRPr lang="en-IN" sz="2200" b="1" dirty="0"/>
        </a:p>
      </dgm:t>
    </dgm:pt>
    <dgm:pt modelId="{06D2B00F-8F59-4085-958E-3CDFC741DC0B}" type="parTrans" cxnId="{D8B24E7A-634B-4F74-B8E5-BA4951424C89}">
      <dgm:prSet/>
      <dgm:spPr/>
      <dgm:t>
        <a:bodyPr/>
        <a:lstStyle/>
        <a:p>
          <a:endParaRPr lang="en-IN"/>
        </a:p>
      </dgm:t>
    </dgm:pt>
    <dgm:pt modelId="{5CD8FB40-58A3-471F-AF5A-D3D64F00A77F}" type="sibTrans" cxnId="{D8B24E7A-634B-4F74-B8E5-BA4951424C89}">
      <dgm:prSet/>
      <dgm:spPr/>
      <dgm:t>
        <a:bodyPr/>
        <a:lstStyle/>
        <a:p>
          <a:endParaRPr lang="en-IN"/>
        </a:p>
      </dgm:t>
    </dgm:pt>
    <dgm:pt modelId="{3BA659F6-C54A-476C-B3D6-280B55DEE9E3}">
      <dgm:prSet phldrT="[Text]" custT="1"/>
      <dgm:spPr/>
      <dgm:t>
        <a:bodyPr/>
        <a:lstStyle/>
        <a:p>
          <a:r>
            <a:rPr lang="en-IN" sz="2200" b="1" dirty="0" smtClean="0"/>
            <a:t>Part III- Reconciliation of tax paid</a:t>
          </a:r>
          <a:endParaRPr lang="en-IN" sz="2200" b="1" dirty="0"/>
        </a:p>
      </dgm:t>
    </dgm:pt>
    <dgm:pt modelId="{CBCB893E-F037-4F40-AD7B-78016EA21A70}" type="parTrans" cxnId="{C047F9E7-443B-46E0-B6AC-49C70A020EE9}">
      <dgm:prSet/>
      <dgm:spPr/>
      <dgm:t>
        <a:bodyPr/>
        <a:lstStyle/>
        <a:p>
          <a:endParaRPr lang="en-IN"/>
        </a:p>
      </dgm:t>
    </dgm:pt>
    <dgm:pt modelId="{1A447BB8-5752-453D-B14D-19F3E5CEA6A0}" type="sibTrans" cxnId="{C047F9E7-443B-46E0-B6AC-49C70A020EE9}">
      <dgm:prSet/>
      <dgm:spPr/>
      <dgm:t>
        <a:bodyPr/>
        <a:lstStyle/>
        <a:p>
          <a:endParaRPr lang="en-IN"/>
        </a:p>
      </dgm:t>
    </dgm:pt>
    <dgm:pt modelId="{7E1A223B-64EA-4C50-BD26-58C4D97E93F9}">
      <dgm:prSet phldrT="[Text]" custT="1"/>
      <dgm:spPr/>
      <dgm:t>
        <a:bodyPr/>
        <a:lstStyle/>
        <a:p>
          <a:r>
            <a:rPr lang="en-US" sz="2200" b="1" dirty="0" smtClean="0"/>
            <a:t>Part IV- Reconciliation of Net Input Tax Credit (ITC)</a:t>
          </a:r>
          <a:endParaRPr lang="en-IN" sz="2200" b="1" dirty="0"/>
        </a:p>
      </dgm:t>
    </dgm:pt>
    <dgm:pt modelId="{5CA4E5A2-21C1-43F7-B2EC-D5E1CB7FB47C}" type="parTrans" cxnId="{12D0D033-CB76-483A-B5FE-FB448D9445F2}">
      <dgm:prSet/>
      <dgm:spPr/>
      <dgm:t>
        <a:bodyPr/>
        <a:lstStyle/>
        <a:p>
          <a:endParaRPr lang="en-IN"/>
        </a:p>
      </dgm:t>
    </dgm:pt>
    <dgm:pt modelId="{23034793-4151-425F-BA96-2D350117AF6D}" type="sibTrans" cxnId="{12D0D033-CB76-483A-B5FE-FB448D9445F2}">
      <dgm:prSet/>
      <dgm:spPr/>
      <dgm:t>
        <a:bodyPr/>
        <a:lstStyle/>
        <a:p>
          <a:endParaRPr lang="en-IN"/>
        </a:p>
      </dgm:t>
    </dgm:pt>
    <dgm:pt modelId="{80FADE47-3260-4C7D-B3A4-81CFC69368A2}">
      <dgm:prSet phldrT="[Text]" custT="1"/>
      <dgm:spPr/>
      <dgm:t>
        <a:bodyPr/>
        <a:lstStyle/>
        <a:p>
          <a:endParaRPr lang="en-IN" sz="2200" b="1" dirty="0"/>
        </a:p>
      </dgm:t>
    </dgm:pt>
    <dgm:pt modelId="{C12FA027-752B-4CC5-8CB2-DCFD10765A74}" type="parTrans" cxnId="{5FB9788A-F4B1-4582-8196-5AB6381AF678}">
      <dgm:prSet/>
      <dgm:spPr/>
      <dgm:t>
        <a:bodyPr/>
        <a:lstStyle/>
        <a:p>
          <a:endParaRPr lang="en-IN"/>
        </a:p>
      </dgm:t>
    </dgm:pt>
    <dgm:pt modelId="{3BC8DA5A-6E04-42D2-AD07-F7A13177861A}" type="sibTrans" cxnId="{5FB9788A-F4B1-4582-8196-5AB6381AF678}">
      <dgm:prSet/>
      <dgm:spPr/>
      <dgm:t>
        <a:bodyPr/>
        <a:lstStyle/>
        <a:p>
          <a:endParaRPr lang="en-IN"/>
        </a:p>
      </dgm:t>
    </dgm:pt>
    <dgm:pt modelId="{E53C9164-AFA6-4869-943D-047EE9E2CC9A}">
      <dgm:prSet phldrT="[Text]" custT="1"/>
      <dgm:spPr/>
      <dgm:t>
        <a:bodyPr/>
        <a:lstStyle/>
        <a:p>
          <a:r>
            <a:rPr lang="en-IN" sz="2200" b="1" dirty="0" smtClean="0"/>
            <a:t>Part V-</a:t>
          </a:r>
          <a:r>
            <a:rPr lang="en-US" sz="2200" b="1" dirty="0" smtClean="0"/>
            <a:t>Auditor's recommendation on additional liability due to non-reconciliation</a:t>
          </a:r>
          <a:endParaRPr lang="en-IN" sz="2200" b="1" dirty="0"/>
        </a:p>
      </dgm:t>
    </dgm:pt>
    <dgm:pt modelId="{BB910CA8-1223-4F51-B1E8-A20006F6A521}" type="parTrans" cxnId="{63D728CB-B851-4858-8717-54E7B189A720}">
      <dgm:prSet/>
      <dgm:spPr/>
      <dgm:t>
        <a:bodyPr/>
        <a:lstStyle/>
        <a:p>
          <a:endParaRPr lang="en-IN"/>
        </a:p>
      </dgm:t>
    </dgm:pt>
    <dgm:pt modelId="{0F3F2136-EE73-4060-AF4F-5BA38C1E583A}" type="sibTrans" cxnId="{63D728CB-B851-4858-8717-54E7B189A720}">
      <dgm:prSet/>
      <dgm:spPr/>
      <dgm:t>
        <a:bodyPr/>
        <a:lstStyle/>
        <a:p>
          <a:endParaRPr lang="en-IN"/>
        </a:p>
      </dgm:t>
    </dgm:pt>
    <dgm:pt modelId="{D536E8E6-F12C-4BB1-9181-8878CF318080}" type="pres">
      <dgm:prSet presAssocID="{AE1B9D8A-D095-4FB6-8FB8-25A6747DB267}" presName="vert0" presStyleCnt="0">
        <dgm:presLayoutVars>
          <dgm:dir/>
          <dgm:animOne val="branch"/>
          <dgm:animLvl val="lvl"/>
        </dgm:presLayoutVars>
      </dgm:prSet>
      <dgm:spPr/>
      <dgm:t>
        <a:bodyPr/>
        <a:lstStyle/>
        <a:p>
          <a:endParaRPr lang="en-IN"/>
        </a:p>
      </dgm:t>
    </dgm:pt>
    <dgm:pt modelId="{11983A37-E777-49B4-973F-589269741C48}" type="pres">
      <dgm:prSet presAssocID="{D0B8BE07-D9CF-404F-9EA0-F22DB7D071D3}" presName="thickLine" presStyleLbl="alignNode1" presStyleIdx="0" presStyleCnt="2"/>
      <dgm:spPr/>
    </dgm:pt>
    <dgm:pt modelId="{D0C88663-D55D-440D-BE0D-2B6B1B5F54DC}" type="pres">
      <dgm:prSet presAssocID="{D0B8BE07-D9CF-404F-9EA0-F22DB7D071D3}" presName="horz1" presStyleCnt="0"/>
      <dgm:spPr/>
    </dgm:pt>
    <dgm:pt modelId="{EB1F142A-022A-4E63-A245-7470EE418D53}" type="pres">
      <dgm:prSet presAssocID="{D0B8BE07-D9CF-404F-9EA0-F22DB7D071D3}" presName="tx1" presStyleLbl="revTx" presStyleIdx="0" presStyleCnt="10"/>
      <dgm:spPr/>
      <dgm:t>
        <a:bodyPr/>
        <a:lstStyle/>
        <a:p>
          <a:endParaRPr lang="en-IN"/>
        </a:p>
      </dgm:t>
    </dgm:pt>
    <dgm:pt modelId="{EA51A836-A3E4-45CC-90AB-A20069E19C28}" type="pres">
      <dgm:prSet presAssocID="{D0B8BE07-D9CF-404F-9EA0-F22DB7D071D3}" presName="vert1" presStyleCnt="0"/>
      <dgm:spPr/>
    </dgm:pt>
    <dgm:pt modelId="{09969EBE-E971-4AE3-9020-F436746E15B0}" type="pres">
      <dgm:prSet presAssocID="{6B634405-1B99-48E1-9BEB-C58506739308}" presName="vertSpace2a" presStyleCnt="0"/>
      <dgm:spPr/>
    </dgm:pt>
    <dgm:pt modelId="{09A313D3-146E-4923-B7AB-4235C7FC1692}" type="pres">
      <dgm:prSet presAssocID="{6B634405-1B99-48E1-9BEB-C58506739308}" presName="horz2" presStyleCnt="0"/>
      <dgm:spPr/>
    </dgm:pt>
    <dgm:pt modelId="{414C4904-875D-4465-93D4-B7F69E147623}" type="pres">
      <dgm:prSet presAssocID="{6B634405-1B99-48E1-9BEB-C58506739308}" presName="horzSpace2" presStyleCnt="0"/>
      <dgm:spPr/>
    </dgm:pt>
    <dgm:pt modelId="{137E4518-8480-4B22-BBB3-904B240C8012}" type="pres">
      <dgm:prSet presAssocID="{6B634405-1B99-48E1-9BEB-C58506739308}" presName="tx2" presStyleLbl="revTx" presStyleIdx="1" presStyleCnt="10"/>
      <dgm:spPr/>
      <dgm:t>
        <a:bodyPr/>
        <a:lstStyle/>
        <a:p>
          <a:endParaRPr lang="en-IN"/>
        </a:p>
      </dgm:t>
    </dgm:pt>
    <dgm:pt modelId="{BEBFA1FE-A6BD-48F9-ACB7-E4E5C8E4F277}" type="pres">
      <dgm:prSet presAssocID="{6B634405-1B99-48E1-9BEB-C58506739308}" presName="vert2" presStyleCnt="0"/>
      <dgm:spPr/>
    </dgm:pt>
    <dgm:pt modelId="{EB9DD6ED-4580-46B9-B9E3-2BFAF5DE5295}" type="pres">
      <dgm:prSet presAssocID="{6B634405-1B99-48E1-9BEB-C58506739308}" presName="thinLine2b" presStyleLbl="callout" presStyleIdx="0" presStyleCnt="8"/>
      <dgm:spPr/>
    </dgm:pt>
    <dgm:pt modelId="{B643D242-5494-4F32-ACC3-7EC242AAAED5}" type="pres">
      <dgm:prSet presAssocID="{6B634405-1B99-48E1-9BEB-C58506739308}" presName="vertSpace2b" presStyleCnt="0"/>
      <dgm:spPr/>
    </dgm:pt>
    <dgm:pt modelId="{C8E2343D-2678-468C-81AC-FCA577A2866D}" type="pres">
      <dgm:prSet presAssocID="{260DFD8D-C6C4-485D-ACB8-D9C205491697}" presName="horz2" presStyleCnt="0"/>
      <dgm:spPr/>
    </dgm:pt>
    <dgm:pt modelId="{253596EE-45D3-46AB-B17C-4D9FA3CA65F8}" type="pres">
      <dgm:prSet presAssocID="{260DFD8D-C6C4-485D-ACB8-D9C205491697}" presName="horzSpace2" presStyleCnt="0"/>
      <dgm:spPr/>
    </dgm:pt>
    <dgm:pt modelId="{BD0431B6-7D6E-4532-BAE5-54DAFC5BBF0C}" type="pres">
      <dgm:prSet presAssocID="{260DFD8D-C6C4-485D-ACB8-D9C205491697}" presName="tx2" presStyleLbl="revTx" presStyleIdx="2" presStyleCnt="10"/>
      <dgm:spPr/>
      <dgm:t>
        <a:bodyPr/>
        <a:lstStyle/>
        <a:p>
          <a:endParaRPr lang="en-IN"/>
        </a:p>
      </dgm:t>
    </dgm:pt>
    <dgm:pt modelId="{313283D2-2648-4268-9E32-6B5B87E985A4}" type="pres">
      <dgm:prSet presAssocID="{260DFD8D-C6C4-485D-ACB8-D9C205491697}" presName="vert2" presStyleCnt="0"/>
      <dgm:spPr/>
    </dgm:pt>
    <dgm:pt modelId="{4A4FEDA5-655B-454D-9678-4B7BA809FABE}" type="pres">
      <dgm:prSet presAssocID="{260DFD8D-C6C4-485D-ACB8-D9C205491697}" presName="thinLine2b" presStyleLbl="callout" presStyleIdx="1" presStyleCnt="8"/>
      <dgm:spPr/>
    </dgm:pt>
    <dgm:pt modelId="{DA6FBE09-F0A3-45AD-B898-078E4B33A953}" type="pres">
      <dgm:prSet presAssocID="{260DFD8D-C6C4-485D-ACB8-D9C205491697}" presName="vertSpace2b" presStyleCnt="0"/>
      <dgm:spPr/>
    </dgm:pt>
    <dgm:pt modelId="{9FEFEC50-2AB4-4FB3-99C9-77924D9D7621}" type="pres">
      <dgm:prSet presAssocID="{3BA659F6-C54A-476C-B3D6-280B55DEE9E3}" presName="horz2" presStyleCnt="0"/>
      <dgm:spPr/>
    </dgm:pt>
    <dgm:pt modelId="{12D5F7F6-EAEF-40C3-A78E-4E27CC78D590}" type="pres">
      <dgm:prSet presAssocID="{3BA659F6-C54A-476C-B3D6-280B55DEE9E3}" presName="horzSpace2" presStyleCnt="0"/>
      <dgm:spPr/>
    </dgm:pt>
    <dgm:pt modelId="{3EB7DC8D-4CE0-4DA0-AD6B-6D77A3E8B805}" type="pres">
      <dgm:prSet presAssocID="{3BA659F6-C54A-476C-B3D6-280B55DEE9E3}" presName="tx2" presStyleLbl="revTx" presStyleIdx="3" presStyleCnt="10"/>
      <dgm:spPr/>
      <dgm:t>
        <a:bodyPr/>
        <a:lstStyle/>
        <a:p>
          <a:endParaRPr lang="en-IN"/>
        </a:p>
      </dgm:t>
    </dgm:pt>
    <dgm:pt modelId="{CC3841F7-68ED-4AF9-924D-16074E7D3CD5}" type="pres">
      <dgm:prSet presAssocID="{3BA659F6-C54A-476C-B3D6-280B55DEE9E3}" presName="vert2" presStyleCnt="0"/>
      <dgm:spPr/>
    </dgm:pt>
    <dgm:pt modelId="{7176F930-D7F3-46DB-BAB9-D72D893C4FF4}" type="pres">
      <dgm:prSet presAssocID="{3BA659F6-C54A-476C-B3D6-280B55DEE9E3}" presName="thinLine2b" presStyleLbl="callout" presStyleIdx="2" presStyleCnt="8"/>
      <dgm:spPr/>
    </dgm:pt>
    <dgm:pt modelId="{85E2CFD7-04BE-434D-8FA8-ACC782B36955}" type="pres">
      <dgm:prSet presAssocID="{3BA659F6-C54A-476C-B3D6-280B55DEE9E3}" presName="vertSpace2b" presStyleCnt="0"/>
      <dgm:spPr/>
    </dgm:pt>
    <dgm:pt modelId="{6CF90DE1-2469-42F3-B9F8-ADB156D23CC7}" type="pres">
      <dgm:prSet presAssocID="{7E1A223B-64EA-4C50-BD26-58C4D97E93F9}" presName="horz2" presStyleCnt="0"/>
      <dgm:spPr/>
    </dgm:pt>
    <dgm:pt modelId="{100B1436-BCAA-4012-AFC9-8F9BED028B44}" type="pres">
      <dgm:prSet presAssocID="{7E1A223B-64EA-4C50-BD26-58C4D97E93F9}" presName="horzSpace2" presStyleCnt="0"/>
      <dgm:spPr/>
    </dgm:pt>
    <dgm:pt modelId="{AEC12F8C-206F-4E42-8AD0-18F936B4EB99}" type="pres">
      <dgm:prSet presAssocID="{7E1A223B-64EA-4C50-BD26-58C4D97E93F9}" presName="tx2" presStyleLbl="revTx" presStyleIdx="4" presStyleCnt="10"/>
      <dgm:spPr/>
      <dgm:t>
        <a:bodyPr/>
        <a:lstStyle/>
        <a:p>
          <a:endParaRPr lang="en-IN"/>
        </a:p>
      </dgm:t>
    </dgm:pt>
    <dgm:pt modelId="{0146EE26-A2FB-456F-BB8A-FC42FAF1440D}" type="pres">
      <dgm:prSet presAssocID="{7E1A223B-64EA-4C50-BD26-58C4D97E93F9}" presName="vert2" presStyleCnt="0"/>
      <dgm:spPr/>
    </dgm:pt>
    <dgm:pt modelId="{109BB144-C49C-44D7-9ABD-BFE33FA4DF3F}" type="pres">
      <dgm:prSet presAssocID="{7E1A223B-64EA-4C50-BD26-58C4D97E93F9}" presName="thinLine2b" presStyleLbl="callout" presStyleIdx="3" presStyleCnt="8"/>
      <dgm:spPr/>
    </dgm:pt>
    <dgm:pt modelId="{896E9D05-D364-43B8-8BE7-1F7AD8EB392F}" type="pres">
      <dgm:prSet presAssocID="{7E1A223B-64EA-4C50-BD26-58C4D97E93F9}" presName="vertSpace2b" presStyleCnt="0"/>
      <dgm:spPr/>
    </dgm:pt>
    <dgm:pt modelId="{0DDB4E3D-6186-4805-B9C2-722FAEF4F12D}" type="pres">
      <dgm:prSet presAssocID="{E53C9164-AFA6-4869-943D-047EE9E2CC9A}" presName="horz2" presStyleCnt="0"/>
      <dgm:spPr/>
    </dgm:pt>
    <dgm:pt modelId="{6F3FA0EF-6F80-4BC9-BEE5-387F731DA0EC}" type="pres">
      <dgm:prSet presAssocID="{E53C9164-AFA6-4869-943D-047EE9E2CC9A}" presName="horzSpace2" presStyleCnt="0"/>
      <dgm:spPr/>
    </dgm:pt>
    <dgm:pt modelId="{5AB958E3-C19F-4FA7-BF40-5C5D49989EE9}" type="pres">
      <dgm:prSet presAssocID="{E53C9164-AFA6-4869-943D-047EE9E2CC9A}" presName="tx2" presStyleLbl="revTx" presStyleIdx="5" presStyleCnt="10"/>
      <dgm:spPr/>
      <dgm:t>
        <a:bodyPr/>
        <a:lstStyle/>
        <a:p>
          <a:endParaRPr lang="en-IN"/>
        </a:p>
      </dgm:t>
    </dgm:pt>
    <dgm:pt modelId="{73118575-FE24-485E-B12D-D94C43EE806B}" type="pres">
      <dgm:prSet presAssocID="{E53C9164-AFA6-4869-943D-047EE9E2CC9A}" presName="vert2" presStyleCnt="0"/>
      <dgm:spPr/>
    </dgm:pt>
    <dgm:pt modelId="{B692EDE7-E025-4A7C-B397-5C88FCCC9913}" type="pres">
      <dgm:prSet presAssocID="{E53C9164-AFA6-4869-943D-047EE9E2CC9A}" presName="thinLine2b" presStyleLbl="callout" presStyleIdx="4" presStyleCnt="8"/>
      <dgm:spPr/>
    </dgm:pt>
    <dgm:pt modelId="{85DB434A-EEA9-4240-A661-995874E8FA49}" type="pres">
      <dgm:prSet presAssocID="{E53C9164-AFA6-4869-943D-047EE9E2CC9A}" presName="vertSpace2b" presStyleCnt="0"/>
      <dgm:spPr/>
    </dgm:pt>
    <dgm:pt modelId="{DDDC4279-9843-4540-87E9-3F1E19AA1265}" type="pres">
      <dgm:prSet presAssocID="{80FADE47-3260-4C7D-B3A4-81CFC69368A2}" presName="horz2" presStyleCnt="0"/>
      <dgm:spPr/>
    </dgm:pt>
    <dgm:pt modelId="{000EC7E9-91FA-40DE-9DDA-595552A224C1}" type="pres">
      <dgm:prSet presAssocID="{80FADE47-3260-4C7D-B3A4-81CFC69368A2}" presName="horzSpace2" presStyleCnt="0"/>
      <dgm:spPr/>
    </dgm:pt>
    <dgm:pt modelId="{C4DC16D6-5ADB-4E76-AE53-E2A5BA290FBA}" type="pres">
      <dgm:prSet presAssocID="{80FADE47-3260-4C7D-B3A4-81CFC69368A2}" presName="tx2" presStyleLbl="revTx" presStyleIdx="6" presStyleCnt="10"/>
      <dgm:spPr/>
      <dgm:t>
        <a:bodyPr/>
        <a:lstStyle/>
        <a:p>
          <a:endParaRPr lang="en-IN"/>
        </a:p>
      </dgm:t>
    </dgm:pt>
    <dgm:pt modelId="{2AB20269-C709-4B3A-8C6D-3D0C6BAFD80A}" type="pres">
      <dgm:prSet presAssocID="{80FADE47-3260-4C7D-B3A4-81CFC69368A2}" presName="vert2" presStyleCnt="0"/>
      <dgm:spPr/>
    </dgm:pt>
    <dgm:pt modelId="{942CBE58-0916-48BB-9C27-F17440B3E771}" type="pres">
      <dgm:prSet presAssocID="{80FADE47-3260-4C7D-B3A4-81CFC69368A2}" presName="thinLine2b" presStyleLbl="callout" presStyleIdx="5" presStyleCnt="8"/>
      <dgm:spPr/>
    </dgm:pt>
    <dgm:pt modelId="{53D6A8C5-4957-4A7F-AAE9-2FAD2A7A43B8}" type="pres">
      <dgm:prSet presAssocID="{80FADE47-3260-4C7D-B3A4-81CFC69368A2}" presName="vertSpace2b" presStyleCnt="0"/>
      <dgm:spPr/>
    </dgm:pt>
    <dgm:pt modelId="{08E88F02-D2B5-45E7-A37C-E68A1384995A}" type="pres">
      <dgm:prSet presAssocID="{F28849AE-DBB0-4E49-ADF3-33945CFA320B}" presName="thickLine" presStyleLbl="alignNode1" presStyleIdx="1" presStyleCnt="2"/>
      <dgm:spPr/>
    </dgm:pt>
    <dgm:pt modelId="{40413A80-E82C-4762-AFEF-558DDBA19897}" type="pres">
      <dgm:prSet presAssocID="{F28849AE-DBB0-4E49-ADF3-33945CFA320B}" presName="horz1" presStyleCnt="0"/>
      <dgm:spPr/>
    </dgm:pt>
    <dgm:pt modelId="{E66B95DA-D352-4F4F-900C-AEAD9C4D0C9D}" type="pres">
      <dgm:prSet presAssocID="{F28849AE-DBB0-4E49-ADF3-33945CFA320B}" presName="tx1" presStyleLbl="revTx" presStyleIdx="7" presStyleCnt="10"/>
      <dgm:spPr/>
      <dgm:t>
        <a:bodyPr/>
        <a:lstStyle/>
        <a:p>
          <a:endParaRPr lang="en-IN"/>
        </a:p>
      </dgm:t>
    </dgm:pt>
    <dgm:pt modelId="{76DE9572-7201-4E51-BF9C-6FFC0C3F2A94}" type="pres">
      <dgm:prSet presAssocID="{F28849AE-DBB0-4E49-ADF3-33945CFA320B}" presName="vert1" presStyleCnt="0"/>
      <dgm:spPr/>
    </dgm:pt>
    <dgm:pt modelId="{E81384EE-5F7F-401B-B85C-E5F03E20529F}" type="pres">
      <dgm:prSet presAssocID="{85446956-3DA4-4B64-B6EA-8491FF7A4E82}" presName="vertSpace2a" presStyleCnt="0"/>
      <dgm:spPr/>
    </dgm:pt>
    <dgm:pt modelId="{DC7837E7-0FA3-4384-AA3C-AA26D536E43C}" type="pres">
      <dgm:prSet presAssocID="{85446956-3DA4-4B64-B6EA-8491FF7A4E82}" presName="horz2" presStyleCnt="0"/>
      <dgm:spPr/>
    </dgm:pt>
    <dgm:pt modelId="{55C7FE92-8CE7-4640-A924-368651E75F41}" type="pres">
      <dgm:prSet presAssocID="{85446956-3DA4-4B64-B6EA-8491FF7A4E82}" presName="horzSpace2" presStyleCnt="0"/>
      <dgm:spPr/>
    </dgm:pt>
    <dgm:pt modelId="{BFF5C941-A5B6-472A-BE5F-D002F5202748}" type="pres">
      <dgm:prSet presAssocID="{85446956-3DA4-4B64-B6EA-8491FF7A4E82}" presName="tx2" presStyleLbl="revTx" presStyleIdx="8" presStyleCnt="10"/>
      <dgm:spPr/>
      <dgm:t>
        <a:bodyPr/>
        <a:lstStyle/>
        <a:p>
          <a:endParaRPr lang="en-IN"/>
        </a:p>
      </dgm:t>
    </dgm:pt>
    <dgm:pt modelId="{353BE00F-FC15-4FD1-A4F1-DD1EA87B5F70}" type="pres">
      <dgm:prSet presAssocID="{85446956-3DA4-4B64-B6EA-8491FF7A4E82}" presName="vert2" presStyleCnt="0"/>
      <dgm:spPr/>
    </dgm:pt>
    <dgm:pt modelId="{46567D99-FCCE-4D3C-8CD1-E9350D31EB19}" type="pres">
      <dgm:prSet presAssocID="{85446956-3DA4-4B64-B6EA-8491FF7A4E82}" presName="thinLine2b" presStyleLbl="callout" presStyleIdx="6" presStyleCnt="8"/>
      <dgm:spPr/>
    </dgm:pt>
    <dgm:pt modelId="{1DABA84C-5A2F-4002-A489-51BD831FA522}" type="pres">
      <dgm:prSet presAssocID="{85446956-3DA4-4B64-B6EA-8491FF7A4E82}" presName="vertSpace2b" presStyleCnt="0"/>
      <dgm:spPr/>
    </dgm:pt>
    <dgm:pt modelId="{02FFB8DE-E811-4BA5-A2C4-F5351D8EE035}" type="pres">
      <dgm:prSet presAssocID="{E49F3705-E048-4D99-B5EB-20B9787ED3CB}" presName="horz2" presStyleCnt="0"/>
      <dgm:spPr/>
    </dgm:pt>
    <dgm:pt modelId="{0512A591-FDC1-48A3-8C0C-D7DDF2A0D505}" type="pres">
      <dgm:prSet presAssocID="{E49F3705-E048-4D99-B5EB-20B9787ED3CB}" presName="horzSpace2" presStyleCnt="0"/>
      <dgm:spPr/>
    </dgm:pt>
    <dgm:pt modelId="{B54E7E0D-931B-4EDC-BE82-9AE199B3D1CD}" type="pres">
      <dgm:prSet presAssocID="{E49F3705-E048-4D99-B5EB-20B9787ED3CB}" presName="tx2" presStyleLbl="revTx" presStyleIdx="9" presStyleCnt="10"/>
      <dgm:spPr/>
      <dgm:t>
        <a:bodyPr/>
        <a:lstStyle/>
        <a:p>
          <a:endParaRPr lang="en-IN"/>
        </a:p>
      </dgm:t>
    </dgm:pt>
    <dgm:pt modelId="{B7116B8F-E545-4C59-A806-28AECD64889A}" type="pres">
      <dgm:prSet presAssocID="{E49F3705-E048-4D99-B5EB-20B9787ED3CB}" presName="vert2" presStyleCnt="0"/>
      <dgm:spPr/>
    </dgm:pt>
    <dgm:pt modelId="{EF67A0EC-1D13-40C7-9258-226DEE9CE68F}" type="pres">
      <dgm:prSet presAssocID="{E49F3705-E048-4D99-B5EB-20B9787ED3CB}" presName="thinLine2b" presStyleLbl="callout" presStyleIdx="7" presStyleCnt="8"/>
      <dgm:spPr/>
    </dgm:pt>
    <dgm:pt modelId="{964BBDF4-503F-41CA-AEB6-24A1CA82E889}" type="pres">
      <dgm:prSet presAssocID="{E49F3705-E048-4D99-B5EB-20B9787ED3CB}" presName="vertSpace2b" presStyleCnt="0"/>
      <dgm:spPr/>
    </dgm:pt>
  </dgm:ptLst>
  <dgm:cxnLst>
    <dgm:cxn modelId="{ADDC2BA2-4C81-417B-A696-34FB6B1BE828}" type="presOf" srcId="{260DFD8D-C6C4-485D-ACB8-D9C205491697}" destId="{BD0431B6-7D6E-4532-BAE5-54DAFC5BBF0C}" srcOrd="0" destOrd="0" presId="urn:microsoft.com/office/officeart/2008/layout/LinedList"/>
    <dgm:cxn modelId="{F7B5D127-0E7D-45E5-845F-AC304211AB5C}" type="presOf" srcId="{F28849AE-DBB0-4E49-ADF3-33945CFA320B}" destId="{E66B95DA-D352-4F4F-900C-AEAD9C4D0C9D}" srcOrd="0" destOrd="0" presId="urn:microsoft.com/office/officeart/2008/layout/LinedList"/>
    <dgm:cxn modelId="{15E0B672-E21C-4F21-9452-40CB504BDDE3}" srcId="{AE1B9D8A-D095-4FB6-8FB8-25A6747DB267}" destId="{D0B8BE07-D9CF-404F-9EA0-F22DB7D071D3}" srcOrd="0" destOrd="0" parTransId="{3C7FA544-EE17-4212-8563-7A1C35509F5C}" sibTransId="{B8758510-3A61-4839-8A6A-93357BB58E47}"/>
    <dgm:cxn modelId="{63D728CB-B851-4858-8717-54E7B189A720}" srcId="{D0B8BE07-D9CF-404F-9EA0-F22DB7D071D3}" destId="{E53C9164-AFA6-4869-943D-047EE9E2CC9A}" srcOrd="4" destOrd="0" parTransId="{BB910CA8-1223-4F51-B1E8-A20006F6A521}" sibTransId="{0F3F2136-EE73-4060-AF4F-5BA38C1E583A}"/>
    <dgm:cxn modelId="{78A7E471-B064-4A35-A254-6A422060A022}" srcId="{AE1B9D8A-D095-4FB6-8FB8-25A6747DB267}" destId="{F28849AE-DBB0-4E49-ADF3-33945CFA320B}" srcOrd="1" destOrd="0" parTransId="{0F88D24D-AD34-4D81-9EE4-81D1F493DBA3}" sibTransId="{A3BC23D4-7A05-47D6-9546-A76079DBEF13}"/>
    <dgm:cxn modelId="{5FB9788A-F4B1-4582-8196-5AB6381AF678}" srcId="{D0B8BE07-D9CF-404F-9EA0-F22DB7D071D3}" destId="{80FADE47-3260-4C7D-B3A4-81CFC69368A2}" srcOrd="5" destOrd="0" parTransId="{C12FA027-752B-4CC5-8CB2-DCFD10765A74}" sibTransId="{3BC8DA5A-6E04-42D2-AD07-F7A13177861A}"/>
    <dgm:cxn modelId="{C047F9E7-443B-46E0-B6AC-49C70A020EE9}" srcId="{D0B8BE07-D9CF-404F-9EA0-F22DB7D071D3}" destId="{3BA659F6-C54A-476C-B3D6-280B55DEE9E3}" srcOrd="2" destOrd="0" parTransId="{CBCB893E-F037-4F40-AD7B-78016EA21A70}" sibTransId="{1A447BB8-5752-453D-B14D-19F3E5CEA6A0}"/>
    <dgm:cxn modelId="{0202E434-862B-4953-815B-42BDFCF68B2F}" type="presOf" srcId="{D0B8BE07-D9CF-404F-9EA0-F22DB7D071D3}" destId="{EB1F142A-022A-4E63-A245-7470EE418D53}" srcOrd="0" destOrd="0" presId="urn:microsoft.com/office/officeart/2008/layout/LinedList"/>
    <dgm:cxn modelId="{11CAC544-A7B5-4C3B-B315-9B629E594FA2}" srcId="{F28849AE-DBB0-4E49-ADF3-33945CFA320B}" destId="{85446956-3DA4-4B64-B6EA-8491FF7A4E82}" srcOrd="0" destOrd="0" parTransId="{CD8679D7-163C-4CC9-8C0F-0FAAF72BEDFB}" sibTransId="{0909ADCA-E1A0-44EC-95FB-C9C855190C1B}"/>
    <dgm:cxn modelId="{DB94FC60-0C3B-4366-A976-D1924A05A002}" type="presOf" srcId="{85446956-3DA4-4B64-B6EA-8491FF7A4E82}" destId="{BFF5C941-A5B6-472A-BE5F-D002F5202748}" srcOrd="0" destOrd="0" presId="urn:microsoft.com/office/officeart/2008/layout/LinedList"/>
    <dgm:cxn modelId="{466ED0F4-D464-48D8-AFC3-3BA12EE2EB2D}" srcId="{F28849AE-DBB0-4E49-ADF3-33945CFA320B}" destId="{E49F3705-E048-4D99-B5EB-20B9787ED3CB}" srcOrd="1" destOrd="0" parTransId="{BEA27DAC-4E41-4EA8-995E-DA59490403BD}" sibTransId="{867DABCB-7AEA-4DBC-97CE-6C658B77D65E}"/>
    <dgm:cxn modelId="{D8B24E7A-634B-4F74-B8E5-BA4951424C89}" srcId="{D0B8BE07-D9CF-404F-9EA0-F22DB7D071D3}" destId="{260DFD8D-C6C4-485D-ACB8-D9C205491697}" srcOrd="1" destOrd="0" parTransId="{06D2B00F-8F59-4085-958E-3CDFC741DC0B}" sibTransId="{5CD8FB40-58A3-471F-AF5A-D3D64F00A77F}"/>
    <dgm:cxn modelId="{05EA6DE0-5547-41CA-A002-D7DADBB934E5}" srcId="{D0B8BE07-D9CF-404F-9EA0-F22DB7D071D3}" destId="{6B634405-1B99-48E1-9BEB-C58506739308}" srcOrd="0" destOrd="0" parTransId="{866126B7-5614-4407-880F-A675C6FAA191}" sibTransId="{D09071FD-C42F-4D68-A31E-529345CDBD5B}"/>
    <dgm:cxn modelId="{6B5E617A-D284-4AEC-8ED2-729661AFF69B}" type="presOf" srcId="{6B634405-1B99-48E1-9BEB-C58506739308}" destId="{137E4518-8480-4B22-BBB3-904B240C8012}" srcOrd="0" destOrd="0" presId="urn:microsoft.com/office/officeart/2008/layout/LinedList"/>
    <dgm:cxn modelId="{D384CB92-5747-45FF-8495-C2D99EE8EB6D}" type="presOf" srcId="{80FADE47-3260-4C7D-B3A4-81CFC69368A2}" destId="{C4DC16D6-5ADB-4E76-AE53-E2A5BA290FBA}" srcOrd="0" destOrd="0" presId="urn:microsoft.com/office/officeart/2008/layout/LinedList"/>
    <dgm:cxn modelId="{C4EB4F21-8C7D-4CD8-832E-B0882728723E}" type="presOf" srcId="{3BA659F6-C54A-476C-B3D6-280B55DEE9E3}" destId="{3EB7DC8D-4CE0-4DA0-AD6B-6D77A3E8B805}" srcOrd="0" destOrd="0" presId="urn:microsoft.com/office/officeart/2008/layout/LinedList"/>
    <dgm:cxn modelId="{F309226D-E5EF-4036-93A8-40C63020F53D}" type="presOf" srcId="{E53C9164-AFA6-4869-943D-047EE9E2CC9A}" destId="{5AB958E3-C19F-4FA7-BF40-5C5D49989EE9}" srcOrd="0" destOrd="0" presId="urn:microsoft.com/office/officeart/2008/layout/LinedList"/>
    <dgm:cxn modelId="{00FFBD9D-F7DD-40D3-ABCD-E2192ABF7DFB}" type="presOf" srcId="{E49F3705-E048-4D99-B5EB-20B9787ED3CB}" destId="{B54E7E0D-931B-4EDC-BE82-9AE199B3D1CD}" srcOrd="0" destOrd="0" presId="urn:microsoft.com/office/officeart/2008/layout/LinedList"/>
    <dgm:cxn modelId="{4361AAC3-C37C-47C9-B5B4-399746D18852}" type="presOf" srcId="{AE1B9D8A-D095-4FB6-8FB8-25A6747DB267}" destId="{D536E8E6-F12C-4BB1-9181-8878CF318080}" srcOrd="0" destOrd="0" presId="urn:microsoft.com/office/officeart/2008/layout/LinedList"/>
    <dgm:cxn modelId="{0859EAB8-2745-4F03-9750-3F10FD8CD5A4}" type="presOf" srcId="{7E1A223B-64EA-4C50-BD26-58C4D97E93F9}" destId="{AEC12F8C-206F-4E42-8AD0-18F936B4EB99}" srcOrd="0" destOrd="0" presId="urn:microsoft.com/office/officeart/2008/layout/LinedList"/>
    <dgm:cxn modelId="{12D0D033-CB76-483A-B5FE-FB448D9445F2}" srcId="{D0B8BE07-D9CF-404F-9EA0-F22DB7D071D3}" destId="{7E1A223B-64EA-4C50-BD26-58C4D97E93F9}" srcOrd="3" destOrd="0" parTransId="{5CA4E5A2-21C1-43F7-B2EC-D5E1CB7FB47C}" sibTransId="{23034793-4151-425F-BA96-2D350117AF6D}"/>
    <dgm:cxn modelId="{D8FC3104-15BF-4F9B-B565-DCF3414C6899}" type="presParOf" srcId="{D536E8E6-F12C-4BB1-9181-8878CF318080}" destId="{11983A37-E777-49B4-973F-589269741C48}" srcOrd="0" destOrd="0" presId="urn:microsoft.com/office/officeart/2008/layout/LinedList"/>
    <dgm:cxn modelId="{691B928E-F2B7-4BC0-A92E-0E85E58A169F}" type="presParOf" srcId="{D536E8E6-F12C-4BB1-9181-8878CF318080}" destId="{D0C88663-D55D-440D-BE0D-2B6B1B5F54DC}" srcOrd="1" destOrd="0" presId="urn:microsoft.com/office/officeart/2008/layout/LinedList"/>
    <dgm:cxn modelId="{CDD45529-39A7-40C8-AD83-47705935CF61}" type="presParOf" srcId="{D0C88663-D55D-440D-BE0D-2B6B1B5F54DC}" destId="{EB1F142A-022A-4E63-A245-7470EE418D53}" srcOrd="0" destOrd="0" presId="urn:microsoft.com/office/officeart/2008/layout/LinedList"/>
    <dgm:cxn modelId="{D36A8B2B-8661-4E51-8496-216F449FBBD7}" type="presParOf" srcId="{D0C88663-D55D-440D-BE0D-2B6B1B5F54DC}" destId="{EA51A836-A3E4-45CC-90AB-A20069E19C28}" srcOrd="1" destOrd="0" presId="urn:microsoft.com/office/officeart/2008/layout/LinedList"/>
    <dgm:cxn modelId="{6C43CA20-7ABA-4BC3-8B1A-3A29B070A472}" type="presParOf" srcId="{EA51A836-A3E4-45CC-90AB-A20069E19C28}" destId="{09969EBE-E971-4AE3-9020-F436746E15B0}" srcOrd="0" destOrd="0" presId="urn:microsoft.com/office/officeart/2008/layout/LinedList"/>
    <dgm:cxn modelId="{6B8E4C64-1D20-49C3-A6AE-7DFA9D715F69}" type="presParOf" srcId="{EA51A836-A3E4-45CC-90AB-A20069E19C28}" destId="{09A313D3-146E-4923-B7AB-4235C7FC1692}" srcOrd="1" destOrd="0" presId="urn:microsoft.com/office/officeart/2008/layout/LinedList"/>
    <dgm:cxn modelId="{64936191-035B-4FB2-964F-EB02EB50E6CB}" type="presParOf" srcId="{09A313D3-146E-4923-B7AB-4235C7FC1692}" destId="{414C4904-875D-4465-93D4-B7F69E147623}" srcOrd="0" destOrd="0" presId="urn:microsoft.com/office/officeart/2008/layout/LinedList"/>
    <dgm:cxn modelId="{77D43780-C37A-45F5-89BB-2F1505335ABD}" type="presParOf" srcId="{09A313D3-146E-4923-B7AB-4235C7FC1692}" destId="{137E4518-8480-4B22-BBB3-904B240C8012}" srcOrd="1" destOrd="0" presId="urn:microsoft.com/office/officeart/2008/layout/LinedList"/>
    <dgm:cxn modelId="{54F468DD-DAF7-42AC-BD1B-D9CB886BFC5D}" type="presParOf" srcId="{09A313D3-146E-4923-B7AB-4235C7FC1692}" destId="{BEBFA1FE-A6BD-48F9-ACB7-E4E5C8E4F277}" srcOrd="2" destOrd="0" presId="urn:microsoft.com/office/officeart/2008/layout/LinedList"/>
    <dgm:cxn modelId="{DB409E5E-FB0A-4DCC-9FD1-F5DA2E85A3BA}" type="presParOf" srcId="{EA51A836-A3E4-45CC-90AB-A20069E19C28}" destId="{EB9DD6ED-4580-46B9-B9E3-2BFAF5DE5295}" srcOrd="2" destOrd="0" presId="urn:microsoft.com/office/officeart/2008/layout/LinedList"/>
    <dgm:cxn modelId="{4D92E1DD-87AD-496A-8C3A-6C9196CC9AD6}" type="presParOf" srcId="{EA51A836-A3E4-45CC-90AB-A20069E19C28}" destId="{B643D242-5494-4F32-ACC3-7EC242AAAED5}" srcOrd="3" destOrd="0" presId="urn:microsoft.com/office/officeart/2008/layout/LinedList"/>
    <dgm:cxn modelId="{64DB37C9-5E88-422C-AA98-7A6957BA32E0}" type="presParOf" srcId="{EA51A836-A3E4-45CC-90AB-A20069E19C28}" destId="{C8E2343D-2678-468C-81AC-FCA577A2866D}" srcOrd="4" destOrd="0" presId="urn:microsoft.com/office/officeart/2008/layout/LinedList"/>
    <dgm:cxn modelId="{C4A14A69-E778-41AE-BE6E-61673020E484}" type="presParOf" srcId="{C8E2343D-2678-468C-81AC-FCA577A2866D}" destId="{253596EE-45D3-46AB-B17C-4D9FA3CA65F8}" srcOrd="0" destOrd="0" presId="urn:microsoft.com/office/officeart/2008/layout/LinedList"/>
    <dgm:cxn modelId="{AF9CD5D7-0929-4915-B403-8049A790D10F}" type="presParOf" srcId="{C8E2343D-2678-468C-81AC-FCA577A2866D}" destId="{BD0431B6-7D6E-4532-BAE5-54DAFC5BBF0C}" srcOrd="1" destOrd="0" presId="urn:microsoft.com/office/officeart/2008/layout/LinedList"/>
    <dgm:cxn modelId="{A7583A3F-3220-424B-9E7B-85AF37E11ADB}" type="presParOf" srcId="{C8E2343D-2678-468C-81AC-FCA577A2866D}" destId="{313283D2-2648-4268-9E32-6B5B87E985A4}" srcOrd="2" destOrd="0" presId="urn:microsoft.com/office/officeart/2008/layout/LinedList"/>
    <dgm:cxn modelId="{51A7E2D0-A3F3-422C-B737-F277E92E95D7}" type="presParOf" srcId="{EA51A836-A3E4-45CC-90AB-A20069E19C28}" destId="{4A4FEDA5-655B-454D-9678-4B7BA809FABE}" srcOrd="5" destOrd="0" presId="urn:microsoft.com/office/officeart/2008/layout/LinedList"/>
    <dgm:cxn modelId="{CAB0D89A-F032-408F-8D91-D2A4CB72D238}" type="presParOf" srcId="{EA51A836-A3E4-45CC-90AB-A20069E19C28}" destId="{DA6FBE09-F0A3-45AD-B898-078E4B33A953}" srcOrd="6" destOrd="0" presId="urn:microsoft.com/office/officeart/2008/layout/LinedList"/>
    <dgm:cxn modelId="{DD05688B-6748-467B-B1E5-C199355D6BBA}" type="presParOf" srcId="{EA51A836-A3E4-45CC-90AB-A20069E19C28}" destId="{9FEFEC50-2AB4-4FB3-99C9-77924D9D7621}" srcOrd="7" destOrd="0" presId="urn:microsoft.com/office/officeart/2008/layout/LinedList"/>
    <dgm:cxn modelId="{E8CBDE36-8E72-48F8-B2EC-3E42544E32C0}" type="presParOf" srcId="{9FEFEC50-2AB4-4FB3-99C9-77924D9D7621}" destId="{12D5F7F6-EAEF-40C3-A78E-4E27CC78D590}" srcOrd="0" destOrd="0" presId="urn:microsoft.com/office/officeart/2008/layout/LinedList"/>
    <dgm:cxn modelId="{5AB866BE-BCBB-4A00-8773-D88CD6EEFBBB}" type="presParOf" srcId="{9FEFEC50-2AB4-4FB3-99C9-77924D9D7621}" destId="{3EB7DC8D-4CE0-4DA0-AD6B-6D77A3E8B805}" srcOrd="1" destOrd="0" presId="urn:microsoft.com/office/officeart/2008/layout/LinedList"/>
    <dgm:cxn modelId="{CF66FCB8-F57A-483C-B296-4C5F02DB0065}" type="presParOf" srcId="{9FEFEC50-2AB4-4FB3-99C9-77924D9D7621}" destId="{CC3841F7-68ED-4AF9-924D-16074E7D3CD5}" srcOrd="2" destOrd="0" presId="urn:microsoft.com/office/officeart/2008/layout/LinedList"/>
    <dgm:cxn modelId="{164D7C8B-A573-4358-9E15-905DDAEBFD36}" type="presParOf" srcId="{EA51A836-A3E4-45CC-90AB-A20069E19C28}" destId="{7176F930-D7F3-46DB-BAB9-D72D893C4FF4}" srcOrd="8" destOrd="0" presId="urn:microsoft.com/office/officeart/2008/layout/LinedList"/>
    <dgm:cxn modelId="{1E2180A5-18ED-4E83-9706-FF9EF2EBFD2F}" type="presParOf" srcId="{EA51A836-A3E4-45CC-90AB-A20069E19C28}" destId="{85E2CFD7-04BE-434D-8FA8-ACC782B36955}" srcOrd="9" destOrd="0" presId="urn:microsoft.com/office/officeart/2008/layout/LinedList"/>
    <dgm:cxn modelId="{DD7B4F46-ACC3-4E4B-907A-D72BDD664167}" type="presParOf" srcId="{EA51A836-A3E4-45CC-90AB-A20069E19C28}" destId="{6CF90DE1-2469-42F3-B9F8-ADB156D23CC7}" srcOrd="10" destOrd="0" presId="urn:microsoft.com/office/officeart/2008/layout/LinedList"/>
    <dgm:cxn modelId="{E5274160-D624-460E-A37F-F83AFF1A17F5}" type="presParOf" srcId="{6CF90DE1-2469-42F3-B9F8-ADB156D23CC7}" destId="{100B1436-BCAA-4012-AFC9-8F9BED028B44}" srcOrd="0" destOrd="0" presId="urn:microsoft.com/office/officeart/2008/layout/LinedList"/>
    <dgm:cxn modelId="{16C2628F-072A-4994-AC7E-749461281F30}" type="presParOf" srcId="{6CF90DE1-2469-42F3-B9F8-ADB156D23CC7}" destId="{AEC12F8C-206F-4E42-8AD0-18F936B4EB99}" srcOrd="1" destOrd="0" presId="urn:microsoft.com/office/officeart/2008/layout/LinedList"/>
    <dgm:cxn modelId="{9B95DBD3-4EDE-4FE0-B657-991A3AF8EA06}" type="presParOf" srcId="{6CF90DE1-2469-42F3-B9F8-ADB156D23CC7}" destId="{0146EE26-A2FB-456F-BB8A-FC42FAF1440D}" srcOrd="2" destOrd="0" presId="urn:microsoft.com/office/officeart/2008/layout/LinedList"/>
    <dgm:cxn modelId="{691ADF7C-5FED-4141-B414-C1F01C225CDC}" type="presParOf" srcId="{EA51A836-A3E4-45CC-90AB-A20069E19C28}" destId="{109BB144-C49C-44D7-9ABD-BFE33FA4DF3F}" srcOrd="11" destOrd="0" presId="urn:microsoft.com/office/officeart/2008/layout/LinedList"/>
    <dgm:cxn modelId="{42A038F9-A694-4D33-8EA2-D88949EBD442}" type="presParOf" srcId="{EA51A836-A3E4-45CC-90AB-A20069E19C28}" destId="{896E9D05-D364-43B8-8BE7-1F7AD8EB392F}" srcOrd="12" destOrd="0" presId="urn:microsoft.com/office/officeart/2008/layout/LinedList"/>
    <dgm:cxn modelId="{0A9C4D57-E05C-4A3E-923E-A1E8958D08EC}" type="presParOf" srcId="{EA51A836-A3E4-45CC-90AB-A20069E19C28}" destId="{0DDB4E3D-6186-4805-B9C2-722FAEF4F12D}" srcOrd="13" destOrd="0" presId="urn:microsoft.com/office/officeart/2008/layout/LinedList"/>
    <dgm:cxn modelId="{3519454D-3678-42AF-81B7-654F54C221A7}" type="presParOf" srcId="{0DDB4E3D-6186-4805-B9C2-722FAEF4F12D}" destId="{6F3FA0EF-6F80-4BC9-BEE5-387F731DA0EC}" srcOrd="0" destOrd="0" presId="urn:microsoft.com/office/officeart/2008/layout/LinedList"/>
    <dgm:cxn modelId="{A4E1E834-BD5C-4F63-B65B-FCCB9368F103}" type="presParOf" srcId="{0DDB4E3D-6186-4805-B9C2-722FAEF4F12D}" destId="{5AB958E3-C19F-4FA7-BF40-5C5D49989EE9}" srcOrd="1" destOrd="0" presId="urn:microsoft.com/office/officeart/2008/layout/LinedList"/>
    <dgm:cxn modelId="{DAC073EA-6C55-4571-9F0D-22FC737EF2CE}" type="presParOf" srcId="{0DDB4E3D-6186-4805-B9C2-722FAEF4F12D}" destId="{73118575-FE24-485E-B12D-D94C43EE806B}" srcOrd="2" destOrd="0" presId="urn:microsoft.com/office/officeart/2008/layout/LinedList"/>
    <dgm:cxn modelId="{D3B1C6E0-002D-4C5A-ADE7-1A9C490F7594}" type="presParOf" srcId="{EA51A836-A3E4-45CC-90AB-A20069E19C28}" destId="{B692EDE7-E025-4A7C-B397-5C88FCCC9913}" srcOrd="14" destOrd="0" presId="urn:microsoft.com/office/officeart/2008/layout/LinedList"/>
    <dgm:cxn modelId="{BC147056-F5B0-490D-91EE-8A54EAA43885}" type="presParOf" srcId="{EA51A836-A3E4-45CC-90AB-A20069E19C28}" destId="{85DB434A-EEA9-4240-A661-995874E8FA49}" srcOrd="15" destOrd="0" presId="urn:microsoft.com/office/officeart/2008/layout/LinedList"/>
    <dgm:cxn modelId="{438DA77C-E33D-4B90-A533-82EBA24D1F94}" type="presParOf" srcId="{EA51A836-A3E4-45CC-90AB-A20069E19C28}" destId="{DDDC4279-9843-4540-87E9-3F1E19AA1265}" srcOrd="16" destOrd="0" presId="urn:microsoft.com/office/officeart/2008/layout/LinedList"/>
    <dgm:cxn modelId="{F70D11D5-6B48-4CDD-8408-B2FE53071773}" type="presParOf" srcId="{DDDC4279-9843-4540-87E9-3F1E19AA1265}" destId="{000EC7E9-91FA-40DE-9DDA-595552A224C1}" srcOrd="0" destOrd="0" presId="urn:microsoft.com/office/officeart/2008/layout/LinedList"/>
    <dgm:cxn modelId="{928895DD-EBEB-4F19-AF24-5869498E1737}" type="presParOf" srcId="{DDDC4279-9843-4540-87E9-3F1E19AA1265}" destId="{C4DC16D6-5ADB-4E76-AE53-E2A5BA290FBA}" srcOrd="1" destOrd="0" presId="urn:microsoft.com/office/officeart/2008/layout/LinedList"/>
    <dgm:cxn modelId="{A8646547-45B9-446B-A7D9-6C13412C51AF}" type="presParOf" srcId="{DDDC4279-9843-4540-87E9-3F1E19AA1265}" destId="{2AB20269-C709-4B3A-8C6D-3D0C6BAFD80A}" srcOrd="2" destOrd="0" presId="urn:microsoft.com/office/officeart/2008/layout/LinedList"/>
    <dgm:cxn modelId="{3C83E390-351A-4CF4-B68E-84C51EA4FC99}" type="presParOf" srcId="{EA51A836-A3E4-45CC-90AB-A20069E19C28}" destId="{942CBE58-0916-48BB-9C27-F17440B3E771}" srcOrd="17" destOrd="0" presId="urn:microsoft.com/office/officeart/2008/layout/LinedList"/>
    <dgm:cxn modelId="{2A8D15DC-20A0-4691-8220-BEDF0D0F542C}" type="presParOf" srcId="{EA51A836-A3E4-45CC-90AB-A20069E19C28}" destId="{53D6A8C5-4957-4A7F-AAE9-2FAD2A7A43B8}" srcOrd="18" destOrd="0" presId="urn:microsoft.com/office/officeart/2008/layout/LinedList"/>
    <dgm:cxn modelId="{6E6D91C6-F656-4AF1-AD54-E0FEA883B688}" type="presParOf" srcId="{D536E8E6-F12C-4BB1-9181-8878CF318080}" destId="{08E88F02-D2B5-45E7-A37C-E68A1384995A}" srcOrd="2" destOrd="0" presId="urn:microsoft.com/office/officeart/2008/layout/LinedList"/>
    <dgm:cxn modelId="{05A74BFC-04D0-4C5C-B5D9-E602393E319E}" type="presParOf" srcId="{D536E8E6-F12C-4BB1-9181-8878CF318080}" destId="{40413A80-E82C-4762-AFEF-558DDBA19897}" srcOrd="3" destOrd="0" presId="urn:microsoft.com/office/officeart/2008/layout/LinedList"/>
    <dgm:cxn modelId="{E05C10B0-8A5A-4159-80E5-3BD45A019F56}" type="presParOf" srcId="{40413A80-E82C-4762-AFEF-558DDBA19897}" destId="{E66B95DA-D352-4F4F-900C-AEAD9C4D0C9D}" srcOrd="0" destOrd="0" presId="urn:microsoft.com/office/officeart/2008/layout/LinedList"/>
    <dgm:cxn modelId="{2971E053-1DFE-47AA-9093-0B9BE37415A9}" type="presParOf" srcId="{40413A80-E82C-4762-AFEF-558DDBA19897}" destId="{76DE9572-7201-4E51-BF9C-6FFC0C3F2A94}" srcOrd="1" destOrd="0" presId="urn:microsoft.com/office/officeart/2008/layout/LinedList"/>
    <dgm:cxn modelId="{3B9EEB41-0BC0-4E62-8490-0FFAADA1B2F6}" type="presParOf" srcId="{76DE9572-7201-4E51-BF9C-6FFC0C3F2A94}" destId="{E81384EE-5F7F-401B-B85C-E5F03E20529F}" srcOrd="0" destOrd="0" presId="urn:microsoft.com/office/officeart/2008/layout/LinedList"/>
    <dgm:cxn modelId="{C1898128-151F-491B-9E1F-2143A01A16D6}" type="presParOf" srcId="{76DE9572-7201-4E51-BF9C-6FFC0C3F2A94}" destId="{DC7837E7-0FA3-4384-AA3C-AA26D536E43C}" srcOrd="1" destOrd="0" presId="urn:microsoft.com/office/officeart/2008/layout/LinedList"/>
    <dgm:cxn modelId="{62ED5655-EDA7-4AFD-8F5A-4A7C6895612C}" type="presParOf" srcId="{DC7837E7-0FA3-4384-AA3C-AA26D536E43C}" destId="{55C7FE92-8CE7-4640-A924-368651E75F41}" srcOrd="0" destOrd="0" presId="urn:microsoft.com/office/officeart/2008/layout/LinedList"/>
    <dgm:cxn modelId="{4C1249ED-8E1B-4501-A3E1-D310CF41F030}" type="presParOf" srcId="{DC7837E7-0FA3-4384-AA3C-AA26D536E43C}" destId="{BFF5C941-A5B6-472A-BE5F-D002F5202748}" srcOrd="1" destOrd="0" presId="urn:microsoft.com/office/officeart/2008/layout/LinedList"/>
    <dgm:cxn modelId="{593B2136-BC10-4AD0-9FCB-5A45A6373484}" type="presParOf" srcId="{DC7837E7-0FA3-4384-AA3C-AA26D536E43C}" destId="{353BE00F-FC15-4FD1-A4F1-DD1EA87B5F70}" srcOrd="2" destOrd="0" presId="urn:microsoft.com/office/officeart/2008/layout/LinedList"/>
    <dgm:cxn modelId="{7BB1CACD-308C-44D4-91EB-FC91D0630AB8}" type="presParOf" srcId="{76DE9572-7201-4E51-BF9C-6FFC0C3F2A94}" destId="{46567D99-FCCE-4D3C-8CD1-E9350D31EB19}" srcOrd="2" destOrd="0" presId="urn:microsoft.com/office/officeart/2008/layout/LinedList"/>
    <dgm:cxn modelId="{FCB2C280-FA77-469E-8D7C-DA0CF3B11DAC}" type="presParOf" srcId="{76DE9572-7201-4E51-BF9C-6FFC0C3F2A94}" destId="{1DABA84C-5A2F-4002-A489-51BD831FA522}" srcOrd="3" destOrd="0" presId="urn:microsoft.com/office/officeart/2008/layout/LinedList"/>
    <dgm:cxn modelId="{E28BBFD4-E0F9-4AF2-A8A2-48E71D2C0DCB}" type="presParOf" srcId="{76DE9572-7201-4E51-BF9C-6FFC0C3F2A94}" destId="{02FFB8DE-E811-4BA5-A2C4-F5351D8EE035}" srcOrd="4" destOrd="0" presId="urn:microsoft.com/office/officeart/2008/layout/LinedList"/>
    <dgm:cxn modelId="{B1DA6E5D-E2F4-4080-96FA-E8B576D8F820}" type="presParOf" srcId="{02FFB8DE-E811-4BA5-A2C4-F5351D8EE035}" destId="{0512A591-FDC1-48A3-8C0C-D7DDF2A0D505}" srcOrd="0" destOrd="0" presId="urn:microsoft.com/office/officeart/2008/layout/LinedList"/>
    <dgm:cxn modelId="{79123D06-4F53-4FD8-9194-05AEF16207AA}" type="presParOf" srcId="{02FFB8DE-E811-4BA5-A2C4-F5351D8EE035}" destId="{B54E7E0D-931B-4EDC-BE82-9AE199B3D1CD}" srcOrd="1" destOrd="0" presId="urn:microsoft.com/office/officeart/2008/layout/LinedList"/>
    <dgm:cxn modelId="{E8BFE343-8561-4239-9DED-AAAED6533F3B}" type="presParOf" srcId="{02FFB8DE-E811-4BA5-A2C4-F5351D8EE035}" destId="{B7116B8F-E545-4C59-A806-28AECD64889A}" srcOrd="2" destOrd="0" presId="urn:microsoft.com/office/officeart/2008/layout/LinedList"/>
    <dgm:cxn modelId="{4772A332-4930-4037-AB9D-D32E6F4019B4}" type="presParOf" srcId="{76DE9572-7201-4E51-BF9C-6FFC0C3F2A94}" destId="{EF67A0EC-1D13-40C7-9258-226DEE9CE68F}" srcOrd="5" destOrd="0" presId="urn:microsoft.com/office/officeart/2008/layout/LinedList"/>
    <dgm:cxn modelId="{FAAAB124-586C-481E-BFCE-5E91B9EDA2A3}" type="presParOf" srcId="{76DE9572-7201-4E51-BF9C-6FFC0C3F2A94}" destId="{964BBDF4-503F-41CA-AEB6-24A1CA82E889}"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4FA-86C0-4668-A87E-60CAF2D0782D}">
      <dsp:nvSpPr>
        <dsp:cNvPr id="0" name=""/>
        <dsp:cNvSpPr/>
      </dsp:nvSpPr>
      <dsp:spPr>
        <a:xfrm>
          <a:off x="0" y="0"/>
          <a:ext cx="11215766" cy="150955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i="0" kern="1200" dirty="0" smtClean="0"/>
            <a:t>“Aggregate Turnover” means the aggregate value of :</a:t>
          </a:r>
          <a:endParaRPr lang="en-US" sz="3800" b="1" i="0" kern="1200" dirty="0"/>
        </a:p>
      </dsp:txBody>
      <dsp:txXfrm>
        <a:off x="73690" y="73690"/>
        <a:ext cx="11068386" cy="1362175"/>
      </dsp:txXfrm>
    </dsp:sp>
    <dsp:sp modelId="{502EE296-CF63-46F0-85A7-DEA8A5A6421A}">
      <dsp:nvSpPr>
        <dsp:cNvPr id="0" name=""/>
        <dsp:cNvSpPr/>
      </dsp:nvSpPr>
      <dsp:spPr>
        <a:xfrm>
          <a:off x="0" y="1520170"/>
          <a:ext cx="11215766" cy="232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0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All taxable supplies (excluding the value of inward supplies on which tax is payable by a person on RCM);</a:t>
          </a:r>
          <a:endParaRPr lang="en-US" sz="2800" b="1" kern="1200" dirty="0">
            <a:solidFill>
              <a:schemeClr val="accent1">
                <a:lumMod val="50000"/>
              </a:schemeClr>
            </a:solidFill>
          </a:endParaRPr>
        </a:p>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Exempt supplies;</a:t>
          </a:r>
          <a:endParaRPr lang="en-US" sz="2800" b="1" kern="1200" dirty="0">
            <a:solidFill>
              <a:schemeClr val="accent1">
                <a:lumMod val="50000"/>
              </a:schemeClr>
            </a:solidFill>
          </a:endParaRPr>
        </a:p>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Exports of goods or services or both; and </a:t>
          </a:r>
          <a:endParaRPr lang="en-US" sz="2800" b="1" kern="1200" dirty="0">
            <a:solidFill>
              <a:schemeClr val="accent1">
                <a:lumMod val="50000"/>
              </a:schemeClr>
            </a:solidFill>
          </a:endParaRPr>
        </a:p>
        <a:p>
          <a:pPr marL="285750" lvl="1" indent="-285750" algn="l" defTabSz="1244600">
            <a:lnSpc>
              <a:spcPct val="90000"/>
            </a:lnSpc>
            <a:spcBef>
              <a:spcPct val="0"/>
            </a:spcBef>
            <a:spcAft>
              <a:spcPct val="20000"/>
            </a:spcAft>
            <a:buChar char="••"/>
          </a:pPr>
          <a:r>
            <a:rPr lang="en-US" sz="2800" b="1" kern="1200" dirty="0" smtClean="0">
              <a:solidFill>
                <a:schemeClr val="accent1">
                  <a:lumMod val="50000"/>
                </a:schemeClr>
              </a:solidFill>
            </a:rPr>
            <a:t>Inter-State supplies of goods or services or both;</a:t>
          </a:r>
          <a:endParaRPr lang="en-US" sz="2800" b="1" kern="1200" dirty="0">
            <a:solidFill>
              <a:schemeClr val="accent1">
                <a:lumMod val="50000"/>
              </a:schemeClr>
            </a:solidFill>
          </a:endParaRPr>
        </a:p>
      </dsp:txBody>
      <dsp:txXfrm>
        <a:off x="0" y="1520170"/>
        <a:ext cx="11215766" cy="2320470"/>
      </dsp:txXfrm>
    </dsp:sp>
    <dsp:sp modelId="{F91D71CB-46C3-4C88-9A79-789FD772A90A}">
      <dsp:nvSpPr>
        <dsp:cNvPr id="0" name=""/>
        <dsp:cNvSpPr/>
      </dsp:nvSpPr>
      <dsp:spPr>
        <a:xfrm>
          <a:off x="0" y="3840640"/>
          <a:ext cx="11215766" cy="150955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t>but excludes Central Tax, State tax, Union territory tax, integrated tax and </a:t>
          </a:r>
          <a:r>
            <a:rPr lang="en-US" sz="3800" b="1" kern="1200" dirty="0" err="1" smtClean="0"/>
            <a:t>cess</a:t>
          </a:r>
          <a:r>
            <a:rPr lang="en-US" sz="3800" b="1" kern="1200" dirty="0" smtClean="0"/>
            <a:t>. </a:t>
          </a:r>
          <a:endParaRPr lang="en-US" sz="3800" b="1" kern="1200" dirty="0"/>
        </a:p>
      </dsp:txBody>
      <dsp:txXfrm>
        <a:off x="73690" y="3914330"/>
        <a:ext cx="11068386" cy="1362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4FA-86C0-4668-A87E-60CAF2D0782D}">
      <dsp:nvSpPr>
        <dsp:cNvPr id="0" name=""/>
        <dsp:cNvSpPr/>
      </dsp:nvSpPr>
      <dsp:spPr>
        <a:xfrm>
          <a:off x="0" y="0"/>
          <a:ext cx="11215766" cy="1312740"/>
        </a:xfrm>
        <a:prstGeom prst="roundRect">
          <a:avLst/>
        </a:prstGeom>
        <a:solidFill>
          <a:srgbClr val="000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t>“Turnover in State” or “turnover in Union territory” means the aggregate value of :</a:t>
          </a:r>
          <a:endParaRPr lang="en-US" sz="3300" b="1" kern="1200" dirty="0"/>
        </a:p>
      </dsp:txBody>
      <dsp:txXfrm>
        <a:off x="64083" y="64083"/>
        <a:ext cx="11087600" cy="1184574"/>
      </dsp:txXfrm>
    </dsp:sp>
    <dsp:sp modelId="{502EE296-CF63-46F0-85A7-DEA8A5A6421A}">
      <dsp:nvSpPr>
        <dsp:cNvPr id="0" name=""/>
        <dsp:cNvSpPr/>
      </dsp:nvSpPr>
      <dsp:spPr>
        <a:xfrm>
          <a:off x="0" y="1314205"/>
          <a:ext cx="11215766"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01"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en-US" sz="2800" b="1" kern="1200" dirty="0" smtClean="0">
              <a:solidFill>
                <a:srgbClr val="0000AC"/>
              </a:solidFill>
            </a:rPr>
            <a:t>All taxable supplies (excluding the value of inward supplies on which tax is payable by a person on RCM) made within a State by a TP;</a:t>
          </a:r>
          <a:endParaRPr lang="en-US" sz="2800" b="1" kern="1200" dirty="0">
            <a:solidFill>
              <a:srgbClr val="0000AC"/>
            </a:solidFill>
          </a:endParaRPr>
        </a:p>
        <a:p>
          <a:pPr marL="285750" lvl="1" indent="-285750" algn="just" defTabSz="1244600">
            <a:lnSpc>
              <a:spcPct val="90000"/>
            </a:lnSpc>
            <a:spcBef>
              <a:spcPct val="0"/>
            </a:spcBef>
            <a:spcAft>
              <a:spcPct val="20000"/>
            </a:spcAft>
            <a:buChar char="••"/>
          </a:pPr>
          <a:r>
            <a:rPr lang="en-US" sz="2800" b="1" kern="1200" dirty="0" smtClean="0">
              <a:solidFill>
                <a:srgbClr val="0000AC"/>
              </a:solidFill>
            </a:rPr>
            <a:t>Exempt supplies made within a State or Union territory by a TP;</a:t>
          </a:r>
          <a:endParaRPr lang="en-US" sz="2800" b="1" kern="1200" dirty="0">
            <a:solidFill>
              <a:srgbClr val="0000AC"/>
            </a:solidFill>
          </a:endParaRPr>
        </a:p>
        <a:p>
          <a:pPr marL="285750" lvl="1" indent="-285750" algn="just" defTabSz="1244600">
            <a:lnSpc>
              <a:spcPct val="90000"/>
            </a:lnSpc>
            <a:spcBef>
              <a:spcPct val="0"/>
            </a:spcBef>
            <a:spcAft>
              <a:spcPct val="20000"/>
            </a:spcAft>
            <a:buChar char="••"/>
          </a:pPr>
          <a:r>
            <a:rPr lang="en-US" sz="2800" b="1" kern="1200" dirty="0" smtClean="0">
              <a:solidFill>
                <a:srgbClr val="0000AC"/>
              </a:solidFill>
            </a:rPr>
            <a:t>Exports of goods or services or both; and </a:t>
          </a:r>
          <a:endParaRPr lang="en-US" sz="2800" b="1" kern="1200" dirty="0">
            <a:solidFill>
              <a:srgbClr val="0000AC"/>
            </a:solidFill>
          </a:endParaRPr>
        </a:p>
        <a:p>
          <a:pPr marL="285750" lvl="1" indent="-285750" algn="just" defTabSz="1244600">
            <a:lnSpc>
              <a:spcPct val="90000"/>
            </a:lnSpc>
            <a:spcBef>
              <a:spcPct val="0"/>
            </a:spcBef>
            <a:spcAft>
              <a:spcPct val="20000"/>
            </a:spcAft>
            <a:buChar char="••"/>
          </a:pPr>
          <a:r>
            <a:rPr lang="en-US" sz="2800" b="1" kern="1200" dirty="0" smtClean="0">
              <a:solidFill>
                <a:srgbClr val="0000AC"/>
              </a:solidFill>
            </a:rPr>
            <a:t>Inter-State supplies of goods or services or both made from the State or Union territory by the said TP;</a:t>
          </a:r>
          <a:endParaRPr lang="en-US" sz="2800" b="1" kern="1200" dirty="0">
            <a:solidFill>
              <a:srgbClr val="0000AC"/>
            </a:solidFill>
          </a:endParaRPr>
        </a:p>
      </dsp:txBody>
      <dsp:txXfrm>
        <a:off x="0" y="1314205"/>
        <a:ext cx="11215766" cy="2732400"/>
      </dsp:txXfrm>
    </dsp:sp>
    <dsp:sp modelId="{F91D71CB-46C3-4C88-9A79-789FD772A90A}">
      <dsp:nvSpPr>
        <dsp:cNvPr id="0" name=""/>
        <dsp:cNvSpPr/>
      </dsp:nvSpPr>
      <dsp:spPr>
        <a:xfrm>
          <a:off x="0" y="4046605"/>
          <a:ext cx="11215766" cy="1312740"/>
        </a:xfrm>
        <a:prstGeom prst="roundRect">
          <a:avLst/>
        </a:prstGeom>
        <a:solidFill>
          <a:srgbClr val="000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t>but excludes Central Tax, State tax, Union territory tax, integrated tax and </a:t>
          </a:r>
          <a:r>
            <a:rPr lang="en-US" sz="3300" b="1" kern="1200" dirty="0" err="1" smtClean="0"/>
            <a:t>cess</a:t>
          </a:r>
          <a:r>
            <a:rPr lang="en-US" sz="3300" b="1" kern="1200" dirty="0" smtClean="0"/>
            <a:t>. </a:t>
          </a:r>
          <a:endParaRPr lang="en-US" sz="3300" b="1" kern="1200" dirty="0"/>
        </a:p>
      </dsp:txBody>
      <dsp:txXfrm>
        <a:off x="64083" y="4110688"/>
        <a:ext cx="11087600"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0AAD-8386-4A42-98F5-417AAEAD9E6A}">
      <dsp:nvSpPr>
        <dsp:cNvPr id="0" name=""/>
        <dsp:cNvSpPr/>
      </dsp:nvSpPr>
      <dsp:spPr>
        <a:xfrm>
          <a:off x="4225" y="481860"/>
          <a:ext cx="2457125" cy="4108378"/>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smtClean="0"/>
            <a:t>“Turnover” is used in Sec 35(5)</a:t>
          </a:r>
          <a:endParaRPr lang="en-US" sz="3500" b="1" kern="1200" dirty="0"/>
        </a:p>
      </dsp:txBody>
      <dsp:txXfrm>
        <a:off x="76192" y="553827"/>
        <a:ext cx="2313191" cy="3964444"/>
      </dsp:txXfrm>
    </dsp:sp>
    <dsp:sp modelId="{84CFD910-A868-4E27-B103-E0A8C6F089F9}">
      <dsp:nvSpPr>
        <dsp:cNvPr id="0" name=""/>
        <dsp:cNvSpPr/>
      </dsp:nvSpPr>
      <dsp:spPr>
        <a:xfrm>
          <a:off x="3018239" y="481860"/>
          <a:ext cx="2481539" cy="4108378"/>
        </a:xfrm>
        <a:prstGeom prst="roundRect">
          <a:avLst>
            <a:gd name="adj" fmla="val 10000"/>
          </a:avLst>
        </a:prstGeom>
        <a:solidFill>
          <a:srgbClr val="000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b="1" kern="1200" dirty="0" smtClean="0"/>
            <a:t>“Turnover” is not defined in the Act</a:t>
          </a:r>
          <a:endParaRPr lang="en-US" sz="3500" b="1" kern="1200" dirty="0"/>
        </a:p>
      </dsp:txBody>
      <dsp:txXfrm>
        <a:off x="3090921" y="554542"/>
        <a:ext cx="2336175" cy="3963014"/>
      </dsp:txXfrm>
    </dsp:sp>
    <dsp:sp modelId="{6B6E5158-BDAD-4F30-9B0A-1FC6797C9E17}">
      <dsp:nvSpPr>
        <dsp:cNvPr id="0" name=""/>
        <dsp:cNvSpPr/>
      </dsp:nvSpPr>
      <dsp:spPr>
        <a:xfrm>
          <a:off x="6097899" y="507521"/>
          <a:ext cx="2227554" cy="402878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t>However Rule 80(3), which is prescribed u/s 35(5) uses the term “aggregate turnover”</a:t>
          </a:r>
          <a:endParaRPr lang="en-US" sz="3000" b="1" kern="1200" dirty="0"/>
        </a:p>
      </dsp:txBody>
      <dsp:txXfrm>
        <a:off x="6163142" y="572764"/>
        <a:ext cx="2097068" cy="3898301"/>
      </dsp:txXfrm>
    </dsp:sp>
    <dsp:sp modelId="{6F7D6350-9E7E-4DFE-9788-820E311CA1CC}">
      <dsp:nvSpPr>
        <dsp:cNvPr id="0" name=""/>
        <dsp:cNvSpPr/>
      </dsp:nvSpPr>
      <dsp:spPr>
        <a:xfrm>
          <a:off x="8841110" y="481860"/>
          <a:ext cx="2227554" cy="4108367"/>
        </a:xfrm>
        <a:prstGeom prst="roundRect">
          <a:avLst>
            <a:gd name="adj" fmla="val 10000"/>
          </a:avLst>
        </a:prstGeom>
        <a:solidFill>
          <a:srgbClr val="0000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b="1" kern="1200" dirty="0" smtClean="0"/>
            <a:t>Therefore, “turnover” to be construed as “aggregate turnover”?</a:t>
          </a:r>
          <a:endParaRPr lang="en-US" sz="3300" b="1" kern="1200" dirty="0"/>
        </a:p>
      </dsp:txBody>
      <dsp:txXfrm>
        <a:off x="8906353" y="547103"/>
        <a:ext cx="2097068" cy="3977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F6217-75D0-4927-8417-D05747BF93CF}">
      <dsp:nvSpPr>
        <dsp:cNvPr id="0" name=""/>
        <dsp:cNvSpPr/>
      </dsp:nvSpPr>
      <dsp:spPr>
        <a:xfrm>
          <a:off x="1528018" y="162529"/>
          <a:ext cx="3902358" cy="2183219"/>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Term used in Sec 35(5) is “audited annual accounts”</a:t>
          </a:r>
          <a:endParaRPr lang="en-US" sz="2800" b="1" kern="1200" dirty="0"/>
        </a:p>
      </dsp:txBody>
      <dsp:txXfrm>
        <a:off x="1528018" y="162529"/>
        <a:ext cx="3902358" cy="2183219"/>
      </dsp:txXfrm>
    </dsp:sp>
    <dsp:sp modelId="{505D641F-74B7-4A9A-BB2A-35146CB02BEB}">
      <dsp:nvSpPr>
        <dsp:cNvPr id="0" name=""/>
        <dsp:cNvSpPr/>
      </dsp:nvSpPr>
      <dsp:spPr>
        <a:xfrm>
          <a:off x="5712012" y="162529"/>
          <a:ext cx="3167123" cy="2183219"/>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Another term used in Sec 44(2) is “audited annual financial statement”</a:t>
          </a:r>
          <a:endParaRPr lang="en-US" sz="2800" b="1" kern="1200" dirty="0"/>
        </a:p>
      </dsp:txBody>
      <dsp:txXfrm>
        <a:off x="5712012" y="162529"/>
        <a:ext cx="3167123" cy="2183219"/>
      </dsp:txXfrm>
    </dsp:sp>
    <dsp:sp modelId="{CB30D8CA-EF89-44C1-8522-5DEE755CFC3A}">
      <dsp:nvSpPr>
        <dsp:cNvPr id="0" name=""/>
        <dsp:cNvSpPr/>
      </dsp:nvSpPr>
      <dsp:spPr>
        <a:xfrm>
          <a:off x="0" y="2709618"/>
          <a:ext cx="3348803" cy="261163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Are they the same or are they different?</a:t>
          </a:r>
          <a:endParaRPr lang="en-US" sz="2800" b="1" kern="1200" dirty="0"/>
        </a:p>
      </dsp:txBody>
      <dsp:txXfrm>
        <a:off x="0" y="2709618"/>
        <a:ext cx="3348803" cy="2611632"/>
      </dsp:txXfrm>
    </dsp:sp>
    <dsp:sp modelId="{8DD2CD15-1ABC-460D-88C9-DD56891C4F99}">
      <dsp:nvSpPr>
        <dsp:cNvPr id="0" name=""/>
        <dsp:cNvSpPr/>
      </dsp:nvSpPr>
      <dsp:spPr>
        <a:xfrm>
          <a:off x="3715767" y="2709618"/>
          <a:ext cx="3351459" cy="261163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Registered person wise audited financial statement not necessary ?</a:t>
          </a:r>
          <a:endParaRPr lang="en-US" sz="2800" b="1" kern="1200" dirty="0"/>
        </a:p>
      </dsp:txBody>
      <dsp:txXfrm>
        <a:off x="3715767" y="2709618"/>
        <a:ext cx="3351459" cy="2611632"/>
      </dsp:txXfrm>
    </dsp:sp>
    <dsp:sp modelId="{C7309957-9B07-4C6E-954F-51C880092126}">
      <dsp:nvSpPr>
        <dsp:cNvPr id="0" name=""/>
        <dsp:cNvSpPr/>
      </dsp:nvSpPr>
      <dsp:spPr>
        <a:xfrm>
          <a:off x="7431097" y="2711790"/>
          <a:ext cx="3638698" cy="2607287"/>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Applicability of Turnover Limit for the period 01.07.2017 to 31.03.2018;</a:t>
          </a:r>
          <a:endParaRPr lang="en-US" sz="2800" b="1" kern="1200" dirty="0"/>
        </a:p>
      </dsp:txBody>
      <dsp:txXfrm>
        <a:off x="7431097" y="2711790"/>
        <a:ext cx="3638698" cy="2607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83A37-E777-49B4-973F-589269741C48}">
      <dsp:nvSpPr>
        <dsp:cNvPr id="0" name=""/>
        <dsp:cNvSpPr/>
      </dsp:nvSpPr>
      <dsp:spPr>
        <a:xfrm>
          <a:off x="0" y="0"/>
          <a:ext cx="118000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F142A-022A-4E63-A245-7470EE418D53}">
      <dsp:nvSpPr>
        <dsp:cNvPr id="0" name=""/>
        <dsp:cNvSpPr/>
      </dsp:nvSpPr>
      <dsp:spPr>
        <a:xfrm>
          <a:off x="0" y="0"/>
          <a:ext cx="2360012" cy="268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smtClean="0"/>
            <a:t>PART – A - RECONCILIATION STATEMENT</a:t>
          </a:r>
          <a:endParaRPr lang="en-IN" sz="2400" b="1" kern="1200" dirty="0"/>
        </a:p>
      </dsp:txBody>
      <dsp:txXfrm>
        <a:off x="0" y="0"/>
        <a:ext cx="2360012" cy="2680405"/>
      </dsp:txXfrm>
    </dsp:sp>
    <dsp:sp modelId="{137E4518-8480-4B22-BBB3-904B240C8012}">
      <dsp:nvSpPr>
        <dsp:cNvPr id="0" name=""/>
        <dsp:cNvSpPr/>
      </dsp:nvSpPr>
      <dsp:spPr>
        <a:xfrm>
          <a:off x="2537013" y="21104"/>
          <a:ext cx="9263047"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I- Basic Details</a:t>
          </a:r>
          <a:endParaRPr lang="en-IN" sz="2200" b="1" kern="1200" dirty="0"/>
        </a:p>
      </dsp:txBody>
      <dsp:txXfrm>
        <a:off x="2537013" y="21104"/>
        <a:ext cx="9263047" cy="422085"/>
      </dsp:txXfrm>
    </dsp:sp>
    <dsp:sp modelId="{EB9DD6ED-4580-46B9-B9E3-2BFAF5DE5295}">
      <dsp:nvSpPr>
        <dsp:cNvPr id="0" name=""/>
        <dsp:cNvSpPr/>
      </dsp:nvSpPr>
      <dsp:spPr>
        <a:xfrm>
          <a:off x="2360012" y="443189"/>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431B6-7D6E-4532-BAE5-54DAFC5BBF0C}">
      <dsp:nvSpPr>
        <dsp:cNvPr id="0" name=""/>
        <dsp:cNvSpPr/>
      </dsp:nvSpPr>
      <dsp:spPr>
        <a:xfrm>
          <a:off x="2537013" y="464293"/>
          <a:ext cx="9263047"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II- Reconciliation of turnover</a:t>
          </a:r>
          <a:endParaRPr lang="en-IN" sz="2200" b="1" kern="1200" dirty="0"/>
        </a:p>
      </dsp:txBody>
      <dsp:txXfrm>
        <a:off x="2537013" y="464293"/>
        <a:ext cx="9263047" cy="422085"/>
      </dsp:txXfrm>
    </dsp:sp>
    <dsp:sp modelId="{4A4FEDA5-655B-454D-9678-4B7BA809FABE}">
      <dsp:nvSpPr>
        <dsp:cNvPr id="0" name=""/>
        <dsp:cNvSpPr/>
      </dsp:nvSpPr>
      <dsp:spPr>
        <a:xfrm>
          <a:off x="2360012" y="886379"/>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7DC8D-4CE0-4DA0-AD6B-6D77A3E8B805}">
      <dsp:nvSpPr>
        <dsp:cNvPr id="0" name=""/>
        <dsp:cNvSpPr/>
      </dsp:nvSpPr>
      <dsp:spPr>
        <a:xfrm>
          <a:off x="2537013" y="907483"/>
          <a:ext cx="9263047"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III- Reconciliation of tax paid</a:t>
          </a:r>
          <a:endParaRPr lang="en-IN" sz="2200" b="1" kern="1200" dirty="0"/>
        </a:p>
      </dsp:txBody>
      <dsp:txXfrm>
        <a:off x="2537013" y="907483"/>
        <a:ext cx="9263047" cy="422085"/>
      </dsp:txXfrm>
    </dsp:sp>
    <dsp:sp modelId="{7176F930-D7F3-46DB-BAB9-D72D893C4FF4}">
      <dsp:nvSpPr>
        <dsp:cNvPr id="0" name=""/>
        <dsp:cNvSpPr/>
      </dsp:nvSpPr>
      <dsp:spPr>
        <a:xfrm>
          <a:off x="2360012" y="1329568"/>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12F8C-206F-4E42-8AD0-18F936B4EB99}">
      <dsp:nvSpPr>
        <dsp:cNvPr id="0" name=""/>
        <dsp:cNvSpPr/>
      </dsp:nvSpPr>
      <dsp:spPr>
        <a:xfrm>
          <a:off x="2537013" y="1350673"/>
          <a:ext cx="9263047"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Part IV- Reconciliation of Net Input Tax Credit (ITC)</a:t>
          </a:r>
          <a:endParaRPr lang="en-IN" sz="2200" b="1" kern="1200" dirty="0"/>
        </a:p>
      </dsp:txBody>
      <dsp:txXfrm>
        <a:off x="2537013" y="1350673"/>
        <a:ext cx="9263047" cy="422085"/>
      </dsp:txXfrm>
    </dsp:sp>
    <dsp:sp modelId="{109BB144-C49C-44D7-9ABD-BFE33FA4DF3F}">
      <dsp:nvSpPr>
        <dsp:cNvPr id="0" name=""/>
        <dsp:cNvSpPr/>
      </dsp:nvSpPr>
      <dsp:spPr>
        <a:xfrm>
          <a:off x="2360012" y="1772758"/>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958E3-C19F-4FA7-BF40-5C5D49989EE9}">
      <dsp:nvSpPr>
        <dsp:cNvPr id="0" name=""/>
        <dsp:cNvSpPr/>
      </dsp:nvSpPr>
      <dsp:spPr>
        <a:xfrm>
          <a:off x="2537013" y="1793862"/>
          <a:ext cx="9263047"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V-</a:t>
          </a:r>
          <a:r>
            <a:rPr lang="en-US" sz="2200" b="1" kern="1200" dirty="0" smtClean="0"/>
            <a:t>Auditor's recommendation on additional liability due to non-reconciliation</a:t>
          </a:r>
          <a:endParaRPr lang="en-IN" sz="2200" b="1" kern="1200" dirty="0"/>
        </a:p>
      </dsp:txBody>
      <dsp:txXfrm>
        <a:off x="2537013" y="1793862"/>
        <a:ext cx="9263047" cy="422085"/>
      </dsp:txXfrm>
    </dsp:sp>
    <dsp:sp modelId="{B692EDE7-E025-4A7C-B397-5C88FCCC9913}">
      <dsp:nvSpPr>
        <dsp:cNvPr id="0" name=""/>
        <dsp:cNvSpPr/>
      </dsp:nvSpPr>
      <dsp:spPr>
        <a:xfrm>
          <a:off x="2360012" y="2215948"/>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C16D6-5ADB-4E76-AE53-E2A5BA290FBA}">
      <dsp:nvSpPr>
        <dsp:cNvPr id="0" name=""/>
        <dsp:cNvSpPr/>
      </dsp:nvSpPr>
      <dsp:spPr>
        <a:xfrm>
          <a:off x="2537013" y="2237052"/>
          <a:ext cx="9263047" cy="422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IN" sz="2200" b="1" kern="1200" dirty="0"/>
        </a:p>
      </dsp:txBody>
      <dsp:txXfrm>
        <a:off x="2537013" y="2237052"/>
        <a:ext cx="9263047" cy="422085"/>
      </dsp:txXfrm>
    </dsp:sp>
    <dsp:sp modelId="{942CBE58-0916-48BB-9C27-F17440B3E771}">
      <dsp:nvSpPr>
        <dsp:cNvPr id="0" name=""/>
        <dsp:cNvSpPr/>
      </dsp:nvSpPr>
      <dsp:spPr>
        <a:xfrm>
          <a:off x="2360012" y="2659137"/>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88F02-D2B5-45E7-A37C-E68A1384995A}">
      <dsp:nvSpPr>
        <dsp:cNvPr id="0" name=""/>
        <dsp:cNvSpPr/>
      </dsp:nvSpPr>
      <dsp:spPr>
        <a:xfrm>
          <a:off x="0" y="2680405"/>
          <a:ext cx="118000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B95DA-D352-4F4F-900C-AEAD9C4D0C9D}">
      <dsp:nvSpPr>
        <dsp:cNvPr id="0" name=""/>
        <dsp:cNvSpPr/>
      </dsp:nvSpPr>
      <dsp:spPr>
        <a:xfrm>
          <a:off x="0" y="2680405"/>
          <a:ext cx="2360012" cy="268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IN" sz="2200" b="1" kern="1200" dirty="0" smtClean="0"/>
            <a:t>PART – B- CERTIFICATION</a:t>
          </a:r>
          <a:endParaRPr lang="en-IN" sz="2200" b="1" kern="1200" dirty="0"/>
        </a:p>
      </dsp:txBody>
      <dsp:txXfrm>
        <a:off x="0" y="2680405"/>
        <a:ext cx="2360012" cy="2680405"/>
      </dsp:txXfrm>
    </dsp:sp>
    <dsp:sp modelId="{BFF5C941-A5B6-472A-BE5F-D002F5202748}">
      <dsp:nvSpPr>
        <dsp:cNvPr id="0" name=""/>
        <dsp:cNvSpPr/>
      </dsp:nvSpPr>
      <dsp:spPr>
        <a:xfrm>
          <a:off x="2537013" y="2742703"/>
          <a:ext cx="9263047" cy="124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where reconciliation is drawn up by the person who had conducted the audit</a:t>
          </a:r>
          <a:endParaRPr lang="en-IN" sz="2200" b="1" kern="1200" dirty="0"/>
        </a:p>
      </dsp:txBody>
      <dsp:txXfrm>
        <a:off x="2537013" y="2742703"/>
        <a:ext cx="9263047" cy="1245969"/>
      </dsp:txXfrm>
    </dsp:sp>
    <dsp:sp modelId="{46567D99-FCCE-4D3C-8CD1-E9350D31EB19}">
      <dsp:nvSpPr>
        <dsp:cNvPr id="0" name=""/>
        <dsp:cNvSpPr/>
      </dsp:nvSpPr>
      <dsp:spPr>
        <a:xfrm>
          <a:off x="2360012" y="3988673"/>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E7E0D-931B-4EDC-BE82-9AE199B3D1CD}">
      <dsp:nvSpPr>
        <dsp:cNvPr id="0" name=""/>
        <dsp:cNvSpPr/>
      </dsp:nvSpPr>
      <dsp:spPr>
        <a:xfrm>
          <a:off x="2537013" y="4050972"/>
          <a:ext cx="9263047" cy="124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where reconciliation is drawn up by a person other than the person who had conducted the audit</a:t>
          </a:r>
          <a:endParaRPr lang="en-IN" sz="2200" b="1" kern="1200" dirty="0"/>
        </a:p>
      </dsp:txBody>
      <dsp:txXfrm>
        <a:off x="2537013" y="4050972"/>
        <a:ext cx="9263047" cy="1245969"/>
      </dsp:txXfrm>
    </dsp:sp>
    <dsp:sp modelId="{EF67A0EC-1D13-40C7-9258-226DEE9CE68F}">
      <dsp:nvSpPr>
        <dsp:cNvPr id="0" name=""/>
        <dsp:cNvSpPr/>
      </dsp:nvSpPr>
      <dsp:spPr>
        <a:xfrm>
          <a:off x="2360012" y="5296941"/>
          <a:ext cx="9440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2F17D-F1DC-4DF4-B08D-2542363BD513}" type="datetimeFigureOut">
              <a:rPr lang="en-US" smtClean="0"/>
              <a:pPr/>
              <a:t>5/28/2019</a:t>
            </a:fld>
            <a:endParaRPr lang="en-US"/>
          </a:p>
        </p:txBody>
      </p:sp>
      <p:sp>
        <p:nvSpPr>
          <p:cNvPr id="4" name="Slide Image Placeholder 3"/>
          <p:cNvSpPr>
            <a:spLocks noGrp="1" noRot="1" noChangeAspect="1"/>
          </p:cNvSpPr>
          <p:nvPr>
            <p:ph type="sldImg" idx="2"/>
          </p:nvPr>
        </p:nvSpPr>
        <p:spPr>
          <a:xfrm>
            <a:off x="414338" y="685800"/>
            <a:ext cx="6029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70851-6726-4DD5-B407-F59531695F91}" type="slidenum">
              <a:rPr lang="en-US" smtClean="0"/>
              <a:pPr/>
              <a:t>‹#›</a:t>
            </a:fld>
            <a:endParaRPr lang="en-US"/>
          </a:p>
        </p:txBody>
      </p:sp>
    </p:spTree>
    <p:extLst>
      <p:ext uri="{BB962C8B-B14F-4D97-AF65-F5344CB8AC3E}">
        <p14:creationId xmlns:p14="http://schemas.microsoft.com/office/powerpoint/2010/main" xmlns="" val="23407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7b- no nil rated</a:t>
            </a:r>
          </a:p>
          <a:p>
            <a:endParaRPr lang="en-IN" dirty="0"/>
          </a:p>
          <a:p>
            <a:r>
              <a:rPr lang="en-IN" dirty="0" smtClean="0"/>
              <a:t>7c. Only if made without payment of duty</a:t>
            </a:r>
            <a:endParaRPr lang="en-IN" dirty="0"/>
          </a:p>
        </p:txBody>
      </p:sp>
      <p:sp>
        <p:nvSpPr>
          <p:cNvPr id="4" name="Slide Number Placeholder 3"/>
          <p:cNvSpPr>
            <a:spLocks noGrp="1"/>
          </p:cNvSpPr>
          <p:nvPr>
            <p:ph type="sldNum" sz="quarter" idx="10"/>
          </p:nvPr>
        </p:nvSpPr>
        <p:spPr/>
        <p:txBody>
          <a:bodyPr/>
          <a:lstStyle/>
          <a:p>
            <a:fld id="{3B870851-6726-4DD5-B407-F59531695F91}" type="slidenum">
              <a:rPr lang="en-US" smtClean="0"/>
              <a:pPr/>
              <a:t>26</a:t>
            </a:fld>
            <a:endParaRPr lang="en-US"/>
          </a:p>
        </p:txBody>
      </p:sp>
    </p:spTree>
    <p:extLst>
      <p:ext uri="{BB962C8B-B14F-4D97-AF65-F5344CB8AC3E}">
        <p14:creationId xmlns:p14="http://schemas.microsoft.com/office/powerpoint/2010/main" xmlns="" val="233586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B870851-6726-4DD5-B407-F59531695F91}" type="slidenum">
              <a:rPr lang="en-US" smtClean="0"/>
              <a:pPr/>
              <a:t>27</a:t>
            </a:fld>
            <a:endParaRPr lang="en-US"/>
          </a:p>
        </p:txBody>
      </p:sp>
    </p:spTree>
    <p:extLst>
      <p:ext uri="{BB962C8B-B14F-4D97-AF65-F5344CB8AC3E}">
        <p14:creationId xmlns:p14="http://schemas.microsoft.com/office/powerpoint/2010/main" xmlns="" val="37084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637" y="2130427"/>
            <a:ext cx="102525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09274" y="3886200"/>
            <a:ext cx="8443278"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4"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B464FB-1A16-4E88-B556-812A5173751D}" type="datetimeFigureOut">
              <a:rPr lang="en-US"/>
              <a:pPr>
                <a:defRPr/>
              </a:pPr>
              <a:t>5/28/2019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770F70-EAB6-41D8-9E8D-55A7DC2DA9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0FD7EE-7A77-4B23-966F-C3E88CAD07A6}" type="datetimeFigureOut">
              <a:rPr lang="en-US"/>
              <a:pPr>
                <a:defRPr/>
              </a:pPr>
              <a:t>5/28/2019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30119-6BC0-45AB-8589-B2A02492B2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4823" y="274640"/>
            <a:ext cx="271391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3092" y="274640"/>
            <a:ext cx="79407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047597-E8E7-4EF7-A947-B8EABB4F905D}" type="datetimeFigureOut">
              <a:rPr lang="en-US"/>
              <a:pPr>
                <a:defRPr/>
              </a:pPr>
              <a:t>5/28/2019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70D941-AD68-4082-A4A3-8FBF6BC555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143A65-E89C-4028-B874-DEE80372ECEE}" type="datetimeFigureOut">
              <a:rPr lang="en-US"/>
              <a:pPr>
                <a:defRPr/>
              </a:pPr>
              <a:t>5/28/2019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8A91C8-8E7C-473A-9697-25AFC0A629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2802" y="4406902"/>
            <a:ext cx="102525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52802" y="2906714"/>
            <a:ext cx="10252551"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4" indent="0">
              <a:buNone/>
              <a:defRPr sz="1400">
                <a:solidFill>
                  <a:schemeClr val="tx1">
                    <a:tint val="75000"/>
                  </a:schemeClr>
                </a:solidFill>
              </a:defRPr>
            </a:lvl5pPr>
            <a:lvl6pPr marL="2285767" indent="0">
              <a:buNone/>
              <a:defRPr sz="1400">
                <a:solidFill>
                  <a:schemeClr val="tx1">
                    <a:tint val="75000"/>
                  </a:schemeClr>
                </a:solidFill>
              </a:defRPr>
            </a:lvl6pPr>
            <a:lvl7pPr marL="2742920" indent="0">
              <a:buNone/>
              <a:defRPr sz="1400">
                <a:solidFill>
                  <a:schemeClr val="tx1">
                    <a:tint val="75000"/>
                  </a:schemeClr>
                </a:solidFill>
              </a:defRPr>
            </a:lvl7pPr>
            <a:lvl8pPr marL="3200073" indent="0">
              <a:buNone/>
              <a:defRPr sz="1400">
                <a:solidFill>
                  <a:schemeClr val="tx1">
                    <a:tint val="75000"/>
                  </a:schemeClr>
                </a:solidFill>
              </a:defRPr>
            </a:lvl8pPr>
            <a:lvl9pPr marL="365722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A9C07C-FD0E-4B26-BC39-6BC545FE15FF}" type="datetimeFigureOut">
              <a:rPr lang="en-US"/>
              <a:pPr>
                <a:defRPr/>
              </a:pPr>
              <a:t>5/28/2019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4CF9EE-3EE4-43FE-8D1D-101BDF9921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3091" y="1600202"/>
            <a:ext cx="53273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31429" y="1600202"/>
            <a:ext cx="53273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8CF027-B57C-47E3-9FEF-3D2C1972446F}" type="datetimeFigureOut">
              <a:rPr lang="en-US"/>
              <a:pPr>
                <a:defRPr/>
              </a:pPr>
              <a:t>5/28/2019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65D17D-D61F-41B8-9627-FA9560F146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3092" y="1535113"/>
            <a:ext cx="5329401"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4"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3092" y="2174875"/>
            <a:ext cx="53294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27240" y="1535113"/>
            <a:ext cx="5331494"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4"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27240" y="2174875"/>
            <a:ext cx="5331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689FF4-177F-4E1E-8AF7-71AF463949B4}" type="datetimeFigureOut">
              <a:rPr lang="en-US"/>
              <a:pPr>
                <a:defRPr/>
              </a:pPr>
              <a:t>5/28/2019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0F1399-1926-47DF-A595-F3E5EFE43F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AD0D65-68B9-40D8-8DDB-1CD6B11BAECB}" type="datetimeFigureOut">
              <a:rPr lang="en-US"/>
              <a:pPr>
                <a:defRPr/>
              </a:pPr>
              <a:t>5/28/2019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8FB727-0EC5-4829-9761-85C135AE40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49FA57-B8A1-4C7E-B1BD-E36D770163FA}" type="datetimeFigureOut">
              <a:rPr lang="en-US"/>
              <a:pPr>
                <a:defRPr/>
              </a:pPr>
              <a:t>5/28/2019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A9B362-6E61-424D-9690-AD7111A7810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093" y="273051"/>
            <a:ext cx="396825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15840" y="273052"/>
            <a:ext cx="674289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3093" y="1435102"/>
            <a:ext cx="3968257"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4" indent="0">
              <a:buNone/>
              <a:defRPr sz="900"/>
            </a:lvl5pPr>
            <a:lvl6pPr marL="2285767" indent="0">
              <a:buNone/>
              <a:defRPr sz="900"/>
            </a:lvl6pPr>
            <a:lvl7pPr marL="2742920" indent="0">
              <a:buNone/>
              <a:defRPr sz="900"/>
            </a:lvl7pPr>
            <a:lvl8pPr marL="3200073" indent="0">
              <a:buNone/>
              <a:defRPr sz="900"/>
            </a:lvl8pPr>
            <a:lvl9pPr marL="365722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163DCE-1509-4D5C-8ABE-F4AC53B05FF3}" type="datetimeFigureOut">
              <a:rPr lang="en-US"/>
              <a:pPr>
                <a:defRPr/>
              </a:pPr>
              <a:t>5/28/2019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A4E778-4C20-46FF-8E76-007447D041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4202" y="4800600"/>
            <a:ext cx="72370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4202" y="612775"/>
            <a:ext cx="7237095" cy="4114800"/>
          </a:xfrm>
        </p:spPr>
        <p:txBody>
          <a:bodyPr rtlCol="0">
            <a:normAutofit/>
          </a:bodyPr>
          <a:lstStyle>
            <a:lvl1pPr marL="0" indent="0">
              <a:buNone/>
              <a:defRPr sz="3200"/>
            </a:lvl1pPr>
            <a:lvl2pPr marL="457154" indent="0">
              <a:buNone/>
              <a:defRPr sz="2800"/>
            </a:lvl2pPr>
            <a:lvl3pPr marL="914306" indent="0">
              <a:buNone/>
              <a:defRPr sz="2400"/>
            </a:lvl3pPr>
            <a:lvl4pPr marL="1371460" indent="0">
              <a:buNone/>
              <a:defRPr sz="2000"/>
            </a:lvl4pPr>
            <a:lvl5pPr marL="1828614" indent="0">
              <a:buNone/>
              <a:defRPr sz="2000"/>
            </a:lvl5pPr>
            <a:lvl6pPr marL="2285767" indent="0">
              <a:buNone/>
              <a:defRPr sz="2000"/>
            </a:lvl6pPr>
            <a:lvl7pPr marL="2742920" indent="0">
              <a:buNone/>
              <a:defRPr sz="2000"/>
            </a:lvl7pPr>
            <a:lvl8pPr marL="3200073" indent="0">
              <a:buNone/>
              <a:defRPr sz="2000"/>
            </a:lvl8pPr>
            <a:lvl9pPr marL="3657227" indent="0">
              <a:buNone/>
              <a:defRPr sz="2000"/>
            </a:lvl9pPr>
          </a:lstStyle>
          <a:p>
            <a:pPr lvl="0"/>
            <a:endParaRPr lang="en-US" noProof="0" smtClean="0"/>
          </a:p>
        </p:txBody>
      </p:sp>
      <p:sp>
        <p:nvSpPr>
          <p:cNvPr id="4" name="Text Placeholder 3"/>
          <p:cNvSpPr>
            <a:spLocks noGrp="1"/>
          </p:cNvSpPr>
          <p:nvPr>
            <p:ph type="body" sz="half" idx="2"/>
          </p:nvPr>
        </p:nvSpPr>
        <p:spPr>
          <a:xfrm>
            <a:off x="2364202" y="5367338"/>
            <a:ext cx="7237095"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4" indent="0">
              <a:buNone/>
              <a:defRPr sz="900"/>
            </a:lvl5pPr>
            <a:lvl6pPr marL="2285767" indent="0">
              <a:buNone/>
              <a:defRPr sz="900"/>
            </a:lvl6pPr>
            <a:lvl7pPr marL="2742920" indent="0">
              <a:buNone/>
              <a:defRPr sz="900"/>
            </a:lvl7pPr>
            <a:lvl8pPr marL="3200073" indent="0">
              <a:buNone/>
              <a:defRPr sz="900"/>
            </a:lvl8pPr>
            <a:lvl9pPr marL="365722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D57BB5-F8CE-4BFB-9043-53D6D0532B1E}" type="datetimeFigureOut">
              <a:rPr lang="en-US"/>
              <a:pPr>
                <a:defRPr/>
              </a:pPr>
              <a:t>5/28/2019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5AA4F3-8052-463B-BDDD-90815E0D2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3091" y="274639"/>
            <a:ext cx="10855643" cy="114300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3091" y="1600202"/>
            <a:ext cx="10855643"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3091" y="6356352"/>
            <a:ext cx="2814426" cy="365125"/>
          </a:xfrm>
          <a:prstGeom prst="rect">
            <a:avLst/>
          </a:prstGeom>
        </p:spPr>
        <p:txBody>
          <a:bodyPr vert="horz" lIns="91431" tIns="45716" rIns="91431" bIns="45716"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E24BF8-76C1-477E-9323-F7E8A6ECC6CF}" type="datetimeFigureOut">
              <a:rPr lang="en-US"/>
              <a:pPr>
                <a:defRPr/>
              </a:pPr>
              <a:t>5/28/2019</a:t>
            </a:fld>
            <a:endParaRPr lang="en-US"/>
          </a:p>
        </p:txBody>
      </p:sp>
      <p:sp>
        <p:nvSpPr>
          <p:cNvPr id="5" name="Footer Placeholder 4"/>
          <p:cNvSpPr>
            <a:spLocks noGrp="1"/>
          </p:cNvSpPr>
          <p:nvPr>
            <p:ph type="ftr" sz="quarter" idx="3"/>
          </p:nvPr>
        </p:nvSpPr>
        <p:spPr>
          <a:xfrm>
            <a:off x="4121125" y="6356352"/>
            <a:ext cx="3819578" cy="365125"/>
          </a:xfrm>
          <a:prstGeom prst="rect">
            <a:avLst/>
          </a:prstGeom>
        </p:spPr>
        <p:txBody>
          <a:bodyPr vert="horz" lIns="91431" tIns="45716" rIns="91431" bIns="45716"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44309" y="6356352"/>
            <a:ext cx="2814426" cy="365125"/>
          </a:xfrm>
          <a:prstGeom prst="rect">
            <a:avLst/>
          </a:prstGeom>
        </p:spPr>
        <p:txBody>
          <a:bodyPr vert="horz" lIns="91431" tIns="45716" rIns="91431" bIns="45716"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DDE983-6B9B-4C1A-A26A-F76463D0A4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54" algn="ctr" rtl="0" fontAlgn="base">
        <a:spcBef>
          <a:spcPct val="0"/>
        </a:spcBef>
        <a:spcAft>
          <a:spcPct val="0"/>
        </a:spcAft>
        <a:defRPr sz="4400">
          <a:solidFill>
            <a:schemeClr val="tx1"/>
          </a:solidFill>
          <a:latin typeface="Calibri" pitchFamily="34" charset="0"/>
        </a:defRPr>
      </a:lvl6pPr>
      <a:lvl7pPr marL="914306" algn="ctr" rtl="0" fontAlgn="base">
        <a:spcBef>
          <a:spcPct val="0"/>
        </a:spcBef>
        <a:spcAft>
          <a:spcPct val="0"/>
        </a:spcAft>
        <a:defRPr sz="4400">
          <a:solidFill>
            <a:schemeClr val="tx1"/>
          </a:solidFill>
          <a:latin typeface="Calibri" pitchFamily="34" charset="0"/>
        </a:defRPr>
      </a:lvl7pPr>
      <a:lvl8pPr marL="1371460" algn="ctr" rtl="0" fontAlgn="base">
        <a:spcBef>
          <a:spcPct val="0"/>
        </a:spcBef>
        <a:spcAft>
          <a:spcPct val="0"/>
        </a:spcAft>
        <a:defRPr sz="4400">
          <a:solidFill>
            <a:schemeClr val="tx1"/>
          </a:solidFill>
          <a:latin typeface="Calibri" pitchFamily="34" charset="0"/>
        </a:defRPr>
      </a:lvl8pPr>
      <a:lvl9pPr marL="1828614" algn="ctr" rtl="0" fontAlgn="base">
        <a:spcBef>
          <a:spcPct val="0"/>
        </a:spcBef>
        <a:spcAft>
          <a:spcPct val="0"/>
        </a:spcAft>
        <a:defRPr sz="4400">
          <a:solidFill>
            <a:schemeClr val="tx1"/>
          </a:solidFill>
          <a:latin typeface="Calibri" pitchFamily="34" charset="0"/>
        </a:defRPr>
      </a:lvl9pPr>
    </p:titleStyle>
    <p:bodyStyle>
      <a:lvl1pPr marL="342865" indent="-342865"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874" indent="-285721"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883" indent="-228577"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037" indent="-228577"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190" indent="-228577"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7"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4"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4"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GST Audit - Trans Hindon -19-05-2018 by CA. Chitresh Gupta.pdf - Adobe Acrobat Reader DC 2018-06-01 12.44.02"/>
          <p:cNvPicPr>
            <a:picLocks noChangeAspect="1" noChangeArrowheads="1"/>
          </p:cNvPicPr>
          <p:nvPr/>
        </p:nvPicPr>
        <p:blipFill>
          <a:blip r:embed="rId2" cstate="print"/>
          <a:srcRect/>
          <a:stretch>
            <a:fillRect/>
          </a:stretch>
        </p:blipFill>
        <p:spPr bwMode="auto">
          <a:xfrm>
            <a:off x="270272" y="332656"/>
            <a:ext cx="11449272" cy="6192687"/>
          </a:xfrm>
          <a:prstGeom prst="rect">
            <a:avLst/>
          </a:prstGeom>
          <a:noFill/>
        </p:spPr>
      </p:pic>
      <p:sp>
        <p:nvSpPr>
          <p:cNvPr id="3" name="Rounded Rectangle 2"/>
          <p:cNvSpPr/>
          <p:nvPr/>
        </p:nvSpPr>
        <p:spPr>
          <a:xfrm>
            <a:off x="2862560" y="4869160"/>
            <a:ext cx="7704856" cy="12961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033350" y="3933056"/>
            <a:ext cx="5400600" cy="576064"/>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Part B -Certification</a:t>
            </a:r>
            <a:endParaRPr lang="en-IN" b="1" dirty="0"/>
          </a:p>
        </p:txBody>
      </p:sp>
      <p:sp>
        <p:nvSpPr>
          <p:cNvPr id="5" name="Rectangle 4"/>
          <p:cNvSpPr/>
          <p:nvPr/>
        </p:nvSpPr>
        <p:spPr>
          <a:xfrm>
            <a:off x="3980499" y="1494115"/>
            <a:ext cx="5400600" cy="576064"/>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t>Part A - Reconciliation</a:t>
            </a:r>
            <a:endParaRPr lang="en-IN"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109" y="404664"/>
            <a:ext cx="9010251" cy="584775"/>
          </a:xfrm>
          <a:prstGeom prst="rect">
            <a:avLst/>
          </a:prstGeom>
          <a:noFill/>
        </p:spPr>
        <p:txBody>
          <a:bodyPr wrap="square" rtlCol="0">
            <a:spAutoFit/>
          </a:bodyPr>
          <a:lstStyle/>
          <a:p>
            <a:pPr algn="ctr"/>
            <a:r>
              <a:rPr lang="en-IN" sz="3200" b="1" u="sng" dirty="0">
                <a:solidFill>
                  <a:srgbClr val="0000AC"/>
                </a:solidFill>
                <a:latin typeface="Arial" pitchFamily="34" charset="0"/>
                <a:cs typeface="Arial" pitchFamily="34" charset="0"/>
              </a:rPr>
              <a:t>GSTR 9C – OVER VIEW OF STRUCTURE </a:t>
            </a:r>
          </a:p>
        </p:txBody>
      </p:sp>
      <p:graphicFrame>
        <p:nvGraphicFramePr>
          <p:cNvPr id="3" name="Diagram 2"/>
          <p:cNvGraphicFramePr/>
          <p:nvPr>
            <p:extLst>
              <p:ext uri="{D42A27DB-BD31-4B8C-83A1-F6EECF244321}">
                <p14:modId xmlns:p14="http://schemas.microsoft.com/office/powerpoint/2010/main" xmlns="" val="2950849804"/>
              </p:ext>
            </p:extLst>
          </p:nvPr>
        </p:nvGraphicFramePr>
        <p:xfrm>
          <a:off x="198264" y="1196752"/>
          <a:ext cx="11800061" cy="5360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30162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264" y="5710"/>
            <a:ext cx="11521280" cy="6735657"/>
          </a:xfrm>
          <a:prstGeom prst="round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Form GSTR 9C</a:t>
            </a:r>
          </a:p>
          <a:p>
            <a:r>
              <a:rPr lang="en-IN" sz="3600" b="1" dirty="0"/>
              <a:t>PART – B- CERTIFICATION </a:t>
            </a:r>
            <a:endParaRPr lang="en-IN" sz="3600" dirty="0"/>
          </a:p>
          <a:p>
            <a:r>
              <a:rPr lang="en-US" sz="3600" b="1" dirty="0"/>
              <a:t>I. Certification in cases where the </a:t>
            </a:r>
            <a:r>
              <a:rPr lang="en-US" sz="3600" b="1" dirty="0" smtClean="0"/>
              <a:t>reconciliation statement </a:t>
            </a:r>
            <a:r>
              <a:rPr lang="en-US" sz="3600" b="1" dirty="0"/>
              <a:t>(FORM GSTR-9C) is drawn up by the person who had conducted the audit: </a:t>
            </a:r>
            <a:endParaRPr lang="en-US" sz="3600" dirty="0"/>
          </a:p>
          <a:p>
            <a:r>
              <a:rPr lang="en-IN" sz="2400" b="1" dirty="0" smtClean="0"/>
              <a:t> I/we have examined the— </a:t>
            </a:r>
          </a:p>
          <a:p>
            <a:r>
              <a:rPr lang="en-US" sz="2400" b="1" dirty="0" smtClean="0"/>
              <a:t>(</a:t>
            </a:r>
            <a:r>
              <a:rPr lang="en-US" sz="2400" b="1" dirty="0"/>
              <a:t>a) balance sheet as on ……… </a:t>
            </a:r>
          </a:p>
          <a:p>
            <a:r>
              <a:rPr lang="en-US" sz="2400" b="1" dirty="0"/>
              <a:t>(b) the </a:t>
            </a:r>
            <a:r>
              <a:rPr lang="en-US" sz="2400" b="1" dirty="0" smtClean="0"/>
              <a:t>profit </a:t>
            </a:r>
            <a:r>
              <a:rPr lang="en-US" sz="2400" b="1" dirty="0"/>
              <a:t>and loss account/income and expenditure account for the period beginning from ………..…to ending on ……., and </a:t>
            </a:r>
            <a:endParaRPr lang="en-US" sz="2400" b="1" dirty="0" smtClean="0"/>
          </a:p>
          <a:p>
            <a:r>
              <a:rPr lang="en-US" sz="2400" dirty="0"/>
              <a:t>(</a:t>
            </a:r>
            <a:r>
              <a:rPr lang="en-US" sz="2400" b="1" dirty="0"/>
              <a:t>c) the cash flow statement for the period beginning from ……..…to ending on ………, attached herewith, of M/s …………… (Name), …………………….………… (Address), ..…………………(GSTIN). </a:t>
            </a:r>
          </a:p>
          <a:p>
            <a:r>
              <a:rPr lang="en-US" sz="2400" b="1" dirty="0"/>
              <a:t>2. Based on our audit I/we report that the said registered person— </a:t>
            </a:r>
          </a:p>
          <a:p>
            <a:r>
              <a:rPr lang="en-US" sz="2400" b="1" dirty="0" smtClean="0"/>
              <a:t>has </a:t>
            </a:r>
            <a:r>
              <a:rPr lang="en-US" sz="2400" b="1" dirty="0"/>
              <a:t>maintained the books of accounts, records and documents as required by the IGST/CGST/GST Act, 2017 and the rules/notifications made/issued thereunder </a:t>
            </a:r>
          </a:p>
          <a:p>
            <a:r>
              <a:rPr lang="en-IN" sz="2400" b="1" dirty="0"/>
              <a:t> </a:t>
            </a:r>
          </a:p>
          <a:p>
            <a:r>
              <a:rPr lang="en-IN" sz="2400" dirty="0" smtClean="0"/>
              <a:t>. </a:t>
            </a:r>
            <a:endParaRPr lang="en-US" sz="2400" b="1" dirty="0"/>
          </a:p>
          <a:p>
            <a:pPr algn="ctr"/>
            <a:endParaRPr lang="en-US" b="1" dirty="0" smtClean="0"/>
          </a:p>
          <a:p>
            <a:pPr algn="ctr"/>
            <a:endParaRPr lang="en-US" b="1" dirty="0"/>
          </a:p>
        </p:txBody>
      </p:sp>
      <p:sp>
        <p:nvSpPr>
          <p:cNvPr id="6" name="TextBox 5"/>
          <p:cNvSpPr txBox="1"/>
          <p:nvPr/>
        </p:nvSpPr>
        <p:spPr>
          <a:xfrm>
            <a:off x="6246936" y="1916832"/>
            <a:ext cx="4176464" cy="2246769"/>
          </a:xfrm>
          <a:prstGeom prst="rect">
            <a:avLst/>
          </a:prstGeom>
          <a:solidFill>
            <a:schemeClr val="bg1"/>
          </a:solidFill>
          <a:ln w="57150">
            <a:solidFill>
              <a:srgbClr val="FF0000"/>
            </a:solidFill>
          </a:ln>
        </p:spPr>
        <p:txBody>
          <a:bodyPr wrap="square" rtlCol="0">
            <a:spAutoFit/>
          </a:bodyPr>
          <a:lstStyle/>
          <a:p>
            <a:r>
              <a:rPr lang="en-IN" sz="2800" b="1" dirty="0" smtClean="0"/>
              <a:t>Cash flow statement is mentioned. In case of non corporate persons, exception will have to be given</a:t>
            </a:r>
            <a:endParaRPr lang="en-IN" sz="2800" b="1" dirty="0"/>
          </a:p>
        </p:txBody>
      </p:sp>
      <p:sp>
        <p:nvSpPr>
          <p:cNvPr id="7" name="TextBox 6"/>
          <p:cNvSpPr txBox="1"/>
          <p:nvPr/>
        </p:nvSpPr>
        <p:spPr>
          <a:xfrm>
            <a:off x="558304" y="980728"/>
            <a:ext cx="4176464" cy="1384995"/>
          </a:xfrm>
          <a:prstGeom prst="rect">
            <a:avLst/>
          </a:prstGeom>
          <a:solidFill>
            <a:schemeClr val="bg1"/>
          </a:solidFill>
          <a:ln w="57150">
            <a:solidFill>
              <a:srgbClr val="FF0000"/>
            </a:solidFill>
          </a:ln>
        </p:spPr>
        <p:txBody>
          <a:bodyPr wrap="square" rtlCol="0">
            <a:spAutoFit/>
          </a:bodyPr>
          <a:lstStyle/>
          <a:p>
            <a:r>
              <a:rPr lang="en-IN" sz="2800" b="1" dirty="0" smtClean="0"/>
              <a:t>Compliance with Sec 35 is mandatorily asked for</a:t>
            </a:r>
            <a:endParaRPr lang="en-I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has </a:t>
            </a:r>
            <a:r>
              <a:rPr lang="en-US" sz="2400" b="1" dirty="0"/>
              <a:t>not maintained the following accounts/records/documents as required by the IGST/CGST/&lt;&lt;&gt;&gt;GST Act, 2017 and the rules/notifications made/issued thereunder: </a:t>
            </a:r>
          </a:p>
          <a:p>
            <a:r>
              <a:rPr lang="en-IN" sz="2400" b="1" dirty="0"/>
              <a:t>1. </a:t>
            </a:r>
          </a:p>
          <a:p>
            <a:r>
              <a:rPr lang="en-IN" sz="2400" b="1" dirty="0"/>
              <a:t>2. </a:t>
            </a:r>
          </a:p>
          <a:p>
            <a:r>
              <a:rPr lang="en-IN" sz="2400" b="1" dirty="0"/>
              <a:t>3. </a:t>
            </a:r>
          </a:p>
          <a:p>
            <a:r>
              <a:rPr lang="en-US" sz="2400" b="1" dirty="0"/>
              <a:t>3. (a) </a:t>
            </a:r>
            <a:r>
              <a:rPr lang="en-US" sz="2400" b="1" dirty="0" smtClean="0"/>
              <a:t>I/we </a:t>
            </a:r>
            <a:r>
              <a:rPr lang="en-US" sz="2400" b="1" dirty="0"/>
              <a:t>report the following observations/ comments / discrepancies / inconsistencies; if any: </a:t>
            </a:r>
          </a:p>
          <a:p>
            <a:r>
              <a:rPr lang="en-IN" sz="2400" b="1" dirty="0"/>
              <a:t>……………………………………. </a:t>
            </a:r>
          </a:p>
          <a:p>
            <a:r>
              <a:rPr lang="en-IN" sz="2400" b="1" dirty="0"/>
              <a:t>……………………………………. </a:t>
            </a:r>
          </a:p>
          <a:p>
            <a:r>
              <a:rPr lang="en-US" sz="2400" b="1" dirty="0"/>
              <a:t>3. (b) </a:t>
            </a:r>
            <a:r>
              <a:rPr lang="en-US" sz="2400" b="1" dirty="0" smtClean="0"/>
              <a:t>I/we </a:t>
            </a:r>
            <a:r>
              <a:rPr lang="en-US" sz="2400" b="1" dirty="0"/>
              <a:t>further report that, - </a:t>
            </a:r>
          </a:p>
          <a:p>
            <a:r>
              <a:rPr lang="en-US" sz="2400" b="1" dirty="0"/>
              <a:t>(A) </a:t>
            </a:r>
            <a:r>
              <a:rPr lang="en-US" sz="2400" b="1" dirty="0" smtClean="0"/>
              <a:t>I/we </a:t>
            </a:r>
            <a:r>
              <a:rPr lang="en-US" sz="2400" b="1" dirty="0"/>
              <a:t>have obtained all the information and explanations which, to the best of </a:t>
            </a:r>
            <a:r>
              <a:rPr lang="en-US" sz="2400" b="1" dirty="0" smtClean="0"/>
              <a:t>my/our </a:t>
            </a:r>
            <a:r>
              <a:rPr lang="en-US" sz="2400" b="1" dirty="0"/>
              <a:t>knowledge and belief, were necessary for the purpose of the audit/ information and explanations which, to the best of </a:t>
            </a:r>
            <a:r>
              <a:rPr lang="en-US" sz="2400" b="1" dirty="0" smtClean="0"/>
              <a:t>my/our </a:t>
            </a:r>
            <a:r>
              <a:rPr lang="en-US" sz="2400" b="1" dirty="0"/>
              <a:t>knowledge and belief, were necessary for the purpose of the audit were not provided/partially provided to us. </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(B) In </a:t>
            </a:r>
            <a:r>
              <a:rPr lang="en-US" sz="2400" b="1" dirty="0" smtClean="0"/>
              <a:t>my/our </a:t>
            </a:r>
            <a:r>
              <a:rPr lang="en-US" sz="2400" b="1" dirty="0"/>
              <a:t>opinion, proper books of account </a:t>
            </a:r>
            <a:r>
              <a:rPr lang="en-US" sz="2400" b="1" dirty="0" smtClean="0"/>
              <a:t>have/have </a:t>
            </a:r>
            <a:r>
              <a:rPr lang="en-US" sz="2400" b="1" dirty="0"/>
              <a:t>not been kept by the registered person so far as appears </a:t>
            </a:r>
            <a:r>
              <a:rPr lang="en-US" sz="2400" b="1" dirty="0" smtClean="0"/>
              <a:t>from my</a:t>
            </a:r>
            <a:r>
              <a:rPr lang="en-US" sz="2400" b="1" dirty="0"/>
              <a:t>/ our examination of the books. </a:t>
            </a:r>
          </a:p>
          <a:p>
            <a:r>
              <a:rPr lang="en-US" sz="2400" b="1" dirty="0"/>
              <a:t>(C) I/we certify that the balance sheet, the </a:t>
            </a:r>
            <a:r>
              <a:rPr lang="en-US" sz="2400" b="1" dirty="0" smtClean="0"/>
              <a:t>profit </a:t>
            </a:r>
            <a:r>
              <a:rPr lang="en-US" sz="2400" b="1" dirty="0"/>
              <a:t>and loss/income and expenditure account and the cash flow Statement are </a:t>
            </a:r>
            <a:r>
              <a:rPr lang="en-US" sz="2400" b="1" dirty="0" smtClean="0"/>
              <a:t>in </a:t>
            </a:r>
            <a:r>
              <a:rPr lang="en-US" sz="2400" b="1" dirty="0"/>
              <a:t>agreement/not in agreement with the books of account maintained at the Principal place of business at ……………………and </a:t>
            </a:r>
            <a:r>
              <a:rPr lang="en-US" sz="2400" b="1" dirty="0" smtClean="0"/>
              <a:t>……………………</a:t>
            </a:r>
            <a:r>
              <a:rPr lang="en-US" sz="2400" b="1" dirty="0"/>
              <a:t>additional place of business within the State. </a:t>
            </a:r>
            <a:endParaRPr lang="en-US" sz="2400" b="1" dirty="0" smtClean="0"/>
          </a:p>
          <a:p>
            <a:r>
              <a:rPr lang="en-US" sz="2400" b="1" dirty="0"/>
              <a:t>4. The documents required to be furnished under section 35 (5) of the CGST Act and Reconciliation Statement required to be furnished under section 44(2) of the CGST Act is annexed herewith in Form No. GSTR-9C. </a:t>
            </a:r>
          </a:p>
          <a:p>
            <a:r>
              <a:rPr lang="en-US" sz="2400" b="1" dirty="0"/>
              <a:t>5. In </a:t>
            </a:r>
            <a:r>
              <a:rPr lang="en-US" sz="2400" b="1" dirty="0" smtClean="0"/>
              <a:t>my/our </a:t>
            </a:r>
            <a:r>
              <a:rPr lang="en-US" sz="2400" b="1" dirty="0"/>
              <a:t>opinion and to the best of </a:t>
            </a:r>
            <a:r>
              <a:rPr lang="en-US" sz="2400" b="1" dirty="0" smtClean="0"/>
              <a:t>my/our </a:t>
            </a:r>
            <a:r>
              <a:rPr lang="en-US" sz="2400" b="1" dirty="0"/>
              <a:t>information and according to explanations given to </a:t>
            </a:r>
            <a:r>
              <a:rPr lang="en-US" sz="2400" b="1" dirty="0" smtClean="0"/>
              <a:t>me/us</a:t>
            </a:r>
            <a:r>
              <a:rPr lang="en-US" sz="2400" b="1" dirty="0"/>
              <a:t>, the particulars given in the said Form No.GSTR-9C </a:t>
            </a:r>
            <a:r>
              <a:rPr lang="en-US" sz="2400" b="1" dirty="0" smtClean="0"/>
              <a:t>are</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are </a:t>
            </a:r>
            <a:r>
              <a:rPr lang="en-US" sz="2400" b="1" dirty="0"/>
              <a:t>true and correct subject to following observations/qualifications, if any: </a:t>
            </a:r>
          </a:p>
          <a:p>
            <a:r>
              <a:rPr lang="en-IN" sz="2400" b="1" dirty="0"/>
              <a:t>(a) …………………………………………………………………………………… </a:t>
            </a:r>
          </a:p>
          <a:p>
            <a:r>
              <a:rPr lang="en-IN" sz="2400" b="1" dirty="0"/>
              <a:t>(b) …………………………………………………………………………………… </a:t>
            </a:r>
          </a:p>
          <a:p>
            <a:r>
              <a:rPr lang="en-IN" sz="2400" b="1" dirty="0"/>
              <a:t>(c) …………………………………………………………………………………… </a:t>
            </a:r>
          </a:p>
          <a:p>
            <a:r>
              <a:rPr lang="en-IN" sz="2400" b="1" dirty="0"/>
              <a:t>……………………………………… </a:t>
            </a:r>
            <a:endParaRPr lang="en-IN" sz="2400" b="1" dirty="0" smtClean="0"/>
          </a:p>
          <a:p>
            <a:r>
              <a:rPr lang="en-IN" sz="2400" b="1" dirty="0"/>
              <a:t>……………………………………… </a:t>
            </a:r>
          </a:p>
          <a:p>
            <a:r>
              <a:rPr lang="en-US" sz="2400" b="1" dirty="0"/>
              <a:t>**(Signature and stamp/Seal of the Auditor) </a:t>
            </a:r>
          </a:p>
          <a:p>
            <a:r>
              <a:rPr lang="en-IN" sz="2400" b="1" dirty="0"/>
              <a:t>Place: …………… </a:t>
            </a:r>
          </a:p>
          <a:p>
            <a:r>
              <a:rPr lang="en-IN" sz="2400" b="1" dirty="0"/>
              <a:t>Name of the signatory ………………… </a:t>
            </a:r>
          </a:p>
          <a:p>
            <a:r>
              <a:rPr lang="en-IN" sz="2400" b="1" dirty="0"/>
              <a:t>Membership No……………… </a:t>
            </a:r>
          </a:p>
          <a:p>
            <a:r>
              <a:rPr lang="en-IN" sz="2400" b="1" dirty="0"/>
              <a:t>Date: …………… </a:t>
            </a:r>
          </a:p>
          <a:p>
            <a:r>
              <a:rPr lang="en-IN" sz="2400" b="1" dirty="0"/>
              <a:t>Full address </a:t>
            </a:r>
            <a:r>
              <a:rPr lang="en-IN" sz="2400" b="1" dirty="0" smtClean="0"/>
              <a:t>……………………</a:t>
            </a:r>
            <a:endParaRPr lang="en-US" sz="2400" dirty="0"/>
          </a:p>
        </p:txBody>
      </p:sp>
    </p:spTree>
    <p:extLst>
      <p:ext uri="{BB962C8B-B14F-4D97-AF65-F5344CB8AC3E}">
        <p14:creationId xmlns:p14="http://schemas.microsoft.com/office/powerpoint/2010/main" xmlns="" val="237487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264" y="5710"/>
            <a:ext cx="11521280" cy="6735657"/>
          </a:xfrm>
          <a:prstGeom prst="roundRect">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Form GSTR 9C</a:t>
            </a:r>
          </a:p>
          <a:p>
            <a:r>
              <a:rPr lang="en-IN" sz="3600" b="1" dirty="0"/>
              <a:t>PART – B- CERTIFICATION </a:t>
            </a:r>
            <a:endParaRPr lang="en-IN" sz="3600" dirty="0"/>
          </a:p>
          <a:p>
            <a:r>
              <a:rPr lang="en-US" sz="2800" b="1" dirty="0"/>
              <a:t>II. Certification in cases where the reconciliation statement (FORM GSTR-9C) is drawn up by a person other than the person who had conducted the audit of the accounts: </a:t>
            </a:r>
            <a:endParaRPr lang="en-US" sz="3200" dirty="0"/>
          </a:p>
          <a:p>
            <a:endParaRPr lang="en-US" sz="2400" dirty="0" smtClean="0"/>
          </a:p>
          <a:p>
            <a:r>
              <a:rPr lang="en-US" sz="2400" b="1" dirty="0" smtClean="0"/>
              <a:t>I/we </a:t>
            </a:r>
            <a:r>
              <a:rPr lang="en-US" sz="2400" b="1" dirty="0"/>
              <a:t>report that the audit of the books of accounts and the financial statements of M/s. ………...........…………………. (Name and address of the </a:t>
            </a:r>
            <a:r>
              <a:rPr lang="en-US" sz="2400" b="1" dirty="0" err="1"/>
              <a:t>assessee</a:t>
            </a:r>
            <a:r>
              <a:rPr lang="en-US" sz="2400" b="1" dirty="0"/>
              <a:t> with GSTIN) was conducted by M/s. …………………………………………..………. (full name and address of auditor along with status), bearing membership number in pursuance of the provisions of the …………………………….Act, and </a:t>
            </a:r>
            <a:r>
              <a:rPr lang="en-US" sz="2400" b="1" dirty="0" smtClean="0"/>
              <a:t>I/we </a:t>
            </a:r>
            <a:r>
              <a:rPr lang="en-US" sz="2400" b="1" dirty="0"/>
              <a:t>annex hereto a copy of their audit report dated ……………………………. along with a copy of each of :- </a:t>
            </a:r>
          </a:p>
          <a:p>
            <a:r>
              <a:rPr lang="en-US" sz="2400" b="1" dirty="0"/>
              <a:t>(a) balance sheet as on ……… </a:t>
            </a:r>
          </a:p>
          <a:p>
            <a:r>
              <a:rPr lang="en-US" sz="2400" b="1" dirty="0"/>
              <a:t>(b) the </a:t>
            </a:r>
            <a:r>
              <a:rPr lang="en-US" sz="2400" b="1" dirty="0" smtClean="0"/>
              <a:t>profit </a:t>
            </a:r>
            <a:r>
              <a:rPr lang="en-US" sz="2400" b="1" dirty="0"/>
              <a:t>and loss account/income and expenditure account for the period beginning from ………..…to ending on ……., </a:t>
            </a:r>
            <a:endParaRPr lang="en-IN" sz="2400" b="1" dirty="0"/>
          </a:p>
          <a:p>
            <a:endParaRPr lang="en-US" sz="2400" b="1" dirty="0"/>
          </a:p>
          <a:p>
            <a:pPr algn="ctr"/>
            <a:endParaRPr lang="en-US" b="1" dirty="0" smtClean="0"/>
          </a:p>
          <a:p>
            <a:pPr algn="ctr"/>
            <a:endParaRPr lang="en-US" b="1" dirty="0"/>
          </a:p>
        </p:txBody>
      </p:sp>
    </p:spTree>
    <p:extLst>
      <p:ext uri="{BB962C8B-B14F-4D97-AF65-F5344CB8AC3E}">
        <p14:creationId xmlns:p14="http://schemas.microsoft.com/office/powerpoint/2010/main" xmlns="" val="4121805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(c) the cash flow statement for the period beginning from ……..…to ending on ………, and </a:t>
            </a:r>
          </a:p>
          <a:p>
            <a:r>
              <a:rPr lang="en-US" sz="2400" b="1" dirty="0"/>
              <a:t>(d) documents declared by the said Act to be part of, or annexed to, the </a:t>
            </a:r>
            <a:r>
              <a:rPr lang="en-US" sz="2400" b="1" dirty="0" smtClean="0"/>
              <a:t>profit </a:t>
            </a:r>
            <a:r>
              <a:rPr lang="en-US" sz="2400" b="1" dirty="0"/>
              <a:t>and loss account/income and expenditure account and balance sheet. </a:t>
            </a:r>
          </a:p>
          <a:p>
            <a:r>
              <a:rPr lang="en-US" sz="2400" b="1" dirty="0"/>
              <a:t>2. I/we report that the said registered person— </a:t>
            </a:r>
          </a:p>
          <a:p>
            <a:r>
              <a:rPr lang="en-US" sz="2400" b="1" dirty="0" smtClean="0"/>
              <a:t>has </a:t>
            </a:r>
            <a:r>
              <a:rPr lang="en-US" sz="2400" b="1" dirty="0"/>
              <a:t>maintained the books of accounts, records and documents as required by the IGST/CGST/&lt;&lt;&gt;&gt;GST Act, 2017 and the rules/notifications made/issued thereunder </a:t>
            </a:r>
          </a:p>
          <a:p>
            <a:r>
              <a:rPr lang="en-US" sz="2400" b="1" dirty="0" smtClean="0"/>
              <a:t>has </a:t>
            </a:r>
            <a:r>
              <a:rPr lang="en-US" sz="2400" b="1" dirty="0"/>
              <a:t>not maintained the following accounts/records/documents as required by the IGST/CGST/&lt;&lt;&gt;&gt;GST Act, 2017 and the rules/notifications made/issued thereunder: </a:t>
            </a:r>
            <a:endParaRPr lang="en-US" sz="2400" b="1" dirty="0" smtClean="0"/>
          </a:p>
          <a:p>
            <a:r>
              <a:rPr lang="en-IN" sz="2400" b="1" dirty="0" smtClean="0"/>
              <a:t>1</a:t>
            </a:r>
            <a:r>
              <a:rPr lang="en-IN" sz="2400" b="1" dirty="0"/>
              <a:t>. </a:t>
            </a:r>
          </a:p>
          <a:p>
            <a:r>
              <a:rPr lang="en-IN" sz="2400" b="1" dirty="0"/>
              <a:t>2. </a:t>
            </a:r>
          </a:p>
          <a:p>
            <a:r>
              <a:rPr lang="en-IN" sz="2400" b="1" dirty="0"/>
              <a:t>3. </a:t>
            </a:r>
            <a:endParaRPr lang="en-US" sz="2400" b="1" dirty="0"/>
          </a:p>
        </p:txBody>
      </p:sp>
    </p:spTree>
    <p:extLst>
      <p:ext uri="{BB962C8B-B14F-4D97-AF65-F5344CB8AC3E}">
        <p14:creationId xmlns:p14="http://schemas.microsoft.com/office/powerpoint/2010/main" xmlns="" val="360144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272" y="332656"/>
            <a:ext cx="11521280" cy="62646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3. The documents required to be furnished under section 35 (5) of the CGST Act and Reconciliation Statement required to be furnished under section 44(2) of the CGST Act is annexed herewith in Form No.GSTR-9C. </a:t>
            </a:r>
          </a:p>
          <a:p>
            <a:r>
              <a:rPr lang="en-US" sz="2400" b="1" dirty="0"/>
              <a:t>4. In </a:t>
            </a:r>
            <a:r>
              <a:rPr lang="en-US" sz="2400" b="1" dirty="0" smtClean="0"/>
              <a:t>my/our </a:t>
            </a:r>
            <a:r>
              <a:rPr lang="en-US" sz="2400" b="1" dirty="0"/>
              <a:t>opinion and to the best of </a:t>
            </a:r>
            <a:r>
              <a:rPr lang="en-US" sz="2400" b="1" dirty="0" smtClean="0"/>
              <a:t>my/our </a:t>
            </a:r>
            <a:r>
              <a:rPr lang="en-US" sz="2400" b="1" dirty="0"/>
              <a:t>information and according to examination of books of account including other relevant documents and explanations given to </a:t>
            </a:r>
            <a:r>
              <a:rPr lang="en-US" sz="2400" b="1" dirty="0" smtClean="0"/>
              <a:t>me/us</a:t>
            </a:r>
            <a:r>
              <a:rPr lang="en-US" sz="2400" b="1" dirty="0"/>
              <a:t>, the particulars given in the said Form No.9C are true and correct subject to the following observations/qualifications, if any </a:t>
            </a:r>
            <a:endParaRPr lang="en-US" sz="2400" b="1" dirty="0" smtClean="0"/>
          </a:p>
          <a:p>
            <a:r>
              <a:rPr lang="en-IN" sz="2400" b="1" dirty="0" smtClean="0"/>
              <a:t>(a</a:t>
            </a:r>
            <a:r>
              <a:rPr lang="en-IN" sz="2400" b="1" dirty="0"/>
              <a:t>) …………………………….…………………………….……………………… </a:t>
            </a:r>
          </a:p>
          <a:p>
            <a:r>
              <a:rPr lang="en-IN" sz="2400" b="1" dirty="0"/>
              <a:t>(b) …………………………….…………………………….……………………… </a:t>
            </a:r>
          </a:p>
          <a:p>
            <a:r>
              <a:rPr lang="en-IN" sz="2400" b="1" dirty="0"/>
              <a:t>(c) …………………………….…………………………….……………………… </a:t>
            </a:r>
            <a:endParaRPr lang="en-IN" sz="2400" b="1" dirty="0" smtClean="0"/>
          </a:p>
          <a:p>
            <a:r>
              <a:rPr lang="en-US" sz="2400" b="1" dirty="0" smtClean="0"/>
              <a:t>(Signature and stamp/Seal of the Auditor) </a:t>
            </a:r>
          </a:p>
          <a:p>
            <a:r>
              <a:rPr lang="en-IN" sz="1600" b="1" dirty="0" smtClean="0"/>
              <a:t>Place</a:t>
            </a:r>
            <a:r>
              <a:rPr lang="en-IN" sz="1600" b="1" dirty="0"/>
              <a:t>: …………… </a:t>
            </a:r>
          </a:p>
          <a:p>
            <a:r>
              <a:rPr lang="en-IN" sz="1600" b="1" dirty="0"/>
              <a:t>Name of the signatory ………………… </a:t>
            </a:r>
          </a:p>
          <a:p>
            <a:r>
              <a:rPr lang="en-IN" sz="1600" b="1" dirty="0"/>
              <a:t>Membership No……………… </a:t>
            </a:r>
          </a:p>
          <a:p>
            <a:r>
              <a:rPr lang="en-IN" sz="1600" b="1" dirty="0"/>
              <a:t>Date: …………… </a:t>
            </a:r>
          </a:p>
          <a:p>
            <a:r>
              <a:rPr lang="en-IN" sz="1600" b="1" dirty="0"/>
              <a:t>Full address </a:t>
            </a:r>
            <a:r>
              <a:rPr lang="en-IN" sz="1600" b="1" dirty="0" smtClean="0"/>
              <a:t>……………………</a:t>
            </a:r>
            <a:endParaRPr lang="en-US" sz="1600" b="1" dirty="0"/>
          </a:p>
        </p:txBody>
      </p:sp>
      <p:sp>
        <p:nvSpPr>
          <p:cNvPr id="3" name="TextBox 2"/>
          <p:cNvSpPr txBox="1"/>
          <p:nvPr/>
        </p:nvSpPr>
        <p:spPr>
          <a:xfrm>
            <a:off x="3222600" y="1916832"/>
            <a:ext cx="7200800" cy="3539430"/>
          </a:xfrm>
          <a:prstGeom prst="rect">
            <a:avLst/>
          </a:prstGeom>
          <a:solidFill>
            <a:schemeClr val="bg1"/>
          </a:solidFill>
          <a:ln w="57150">
            <a:solidFill>
              <a:srgbClr val="FF0000"/>
            </a:solidFill>
          </a:ln>
        </p:spPr>
        <p:txBody>
          <a:bodyPr wrap="square" rtlCol="0">
            <a:spAutoFit/>
          </a:bodyPr>
          <a:lstStyle/>
          <a:p>
            <a:pPr marL="457200" indent="-457200">
              <a:buFont typeface="Arial" panose="020B0604020202020204" pitchFamily="34" charset="0"/>
              <a:buChar char="•"/>
            </a:pPr>
            <a:r>
              <a:rPr lang="en-IN" sz="2800" b="1" dirty="0" smtClean="0"/>
              <a:t>True and fair view is not the objective</a:t>
            </a:r>
          </a:p>
          <a:p>
            <a:pPr marL="457200" indent="-457200">
              <a:buFont typeface="Arial" panose="020B0604020202020204" pitchFamily="34" charset="0"/>
              <a:buChar char="•"/>
            </a:pPr>
            <a:endParaRPr lang="en-IN" sz="2800" b="1" dirty="0"/>
          </a:p>
          <a:p>
            <a:pPr marL="457200" indent="-457200">
              <a:buFont typeface="Arial" panose="020B0604020202020204" pitchFamily="34" charset="0"/>
              <a:buChar char="•"/>
            </a:pPr>
            <a:r>
              <a:rPr lang="en-IN" sz="2800" b="1" dirty="0" smtClean="0"/>
              <a:t>Reconciliation is to be certified.</a:t>
            </a:r>
          </a:p>
          <a:p>
            <a:pPr marL="457200" indent="-457200">
              <a:buFont typeface="Arial" panose="020B0604020202020204" pitchFamily="34" charset="0"/>
              <a:buChar char="•"/>
            </a:pPr>
            <a:endParaRPr lang="en-IN" sz="2800" b="1" dirty="0" smtClean="0"/>
          </a:p>
          <a:p>
            <a:pPr marL="457200" indent="-457200">
              <a:buFont typeface="Arial" panose="020B0604020202020204" pitchFamily="34" charset="0"/>
              <a:buChar char="•"/>
            </a:pPr>
            <a:r>
              <a:rPr lang="en-IN" sz="2800" b="1" dirty="0" smtClean="0"/>
              <a:t>Start </a:t>
            </a:r>
            <a:r>
              <a:rPr lang="en-IN" sz="2800" b="1" dirty="0"/>
              <a:t>point and end point are not certified. </a:t>
            </a:r>
            <a:r>
              <a:rPr lang="en-IN" sz="2800" b="1" dirty="0" smtClean="0"/>
              <a:t>No </a:t>
            </a:r>
            <a:r>
              <a:rPr lang="en-IN" sz="2800" b="1" dirty="0"/>
              <a:t>determination of </a:t>
            </a:r>
            <a:r>
              <a:rPr lang="en-IN" sz="2800" b="1" dirty="0" smtClean="0"/>
              <a:t>turnover as in the case of VAT reports</a:t>
            </a:r>
            <a:endParaRPr lang="en-IN" sz="2800" b="1" dirty="0"/>
          </a:p>
          <a:p>
            <a:pPr marL="457200" indent="-457200">
              <a:buFont typeface="Arial" panose="020B0604020202020204" pitchFamily="34" charset="0"/>
              <a:buChar char="•"/>
            </a:pPr>
            <a:endParaRPr lang="en-IN" sz="2800" b="1" dirty="0"/>
          </a:p>
        </p:txBody>
      </p:sp>
    </p:spTree>
    <p:extLst>
      <p:ext uri="{BB962C8B-B14F-4D97-AF65-F5344CB8AC3E}">
        <p14:creationId xmlns:p14="http://schemas.microsoft.com/office/powerpoint/2010/main" xmlns="" val="22188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296" y="0"/>
            <a:ext cx="11305256" cy="1077218"/>
          </a:xfrm>
          <a:prstGeom prst="rect">
            <a:avLst/>
          </a:prstGeom>
        </p:spPr>
        <p:txBody>
          <a:bodyPr wrap="square">
            <a:spAutoFit/>
          </a:bodyPr>
          <a:lstStyle/>
          <a:p>
            <a:endParaRPr lang="en-IN" sz="2000" dirty="0"/>
          </a:p>
          <a:p>
            <a:r>
              <a:rPr lang="en-US" sz="2000" dirty="0"/>
              <a:t> </a:t>
            </a:r>
            <a:r>
              <a:rPr lang="en-US" sz="2000" b="1" dirty="0"/>
              <a:t>FORM GSTR-9C </a:t>
            </a:r>
            <a:endParaRPr lang="en-US" sz="2000" b="1" dirty="0" smtClean="0"/>
          </a:p>
          <a:p>
            <a:r>
              <a:rPr lang="en-US" sz="2000" b="1" dirty="0" smtClean="0"/>
              <a:t>See </a:t>
            </a:r>
            <a:r>
              <a:rPr lang="en-US" sz="2000" b="1" dirty="0"/>
              <a:t>rule 80(3) PART – A - </a:t>
            </a:r>
            <a:r>
              <a:rPr lang="en-US" sz="2400" b="1" dirty="0"/>
              <a:t>Reconciliation Statement </a:t>
            </a:r>
            <a:endParaRPr lang="en-US" sz="2000" b="1" dirty="0"/>
          </a:p>
        </p:txBody>
      </p:sp>
      <p:pic>
        <p:nvPicPr>
          <p:cNvPr id="4" name="Picture 3"/>
          <p:cNvPicPr>
            <a:picLocks noChangeAspect="1"/>
          </p:cNvPicPr>
          <p:nvPr/>
        </p:nvPicPr>
        <p:blipFill>
          <a:blip r:embed="rId2"/>
          <a:stretch>
            <a:fillRect/>
          </a:stretch>
        </p:blipFill>
        <p:spPr>
          <a:xfrm>
            <a:off x="630312" y="1077218"/>
            <a:ext cx="10801200" cy="4464496"/>
          </a:xfrm>
          <a:prstGeom prst="rect">
            <a:avLst/>
          </a:prstGeom>
        </p:spPr>
      </p:pic>
      <p:sp>
        <p:nvSpPr>
          <p:cNvPr id="3" name="Rectangle 2"/>
          <p:cNvSpPr/>
          <p:nvPr/>
        </p:nvSpPr>
        <p:spPr>
          <a:xfrm>
            <a:off x="1278384" y="5590981"/>
            <a:ext cx="10153128" cy="1015663"/>
          </a:xfrm>
          <a:prstGeom prst="rect">
            <a:avLst/>
          </a:prstGeom>
        </p:spPr>
        <p:txBody>
          <a:bodyPr wrap="square">
            <a:spAutoFit/>
          </a:bodyPr>
          <a:lstStyle/>
          <a:p>
            <a:r>
              <a:rPr lang="en-US" sz="2000" i="1" dirty="0" smtClean="0">
                <a:solidFill>
                  <a:srgbClr val="000000"/>
                </a:solidFill>
                <a:latin typeface="+mj-lt"/>
              </a:rPr>
              <a:t>The </a:t>
            </a:r>
            <a:r>
              <a:rPr lang="en-US" sz="2000" i="1" dirty="0">
                <a:solidFill>
                  <a:srgbClr val="000000"/>
                </a:solidFill>
                <a:latin typeface="+mj-lt"/>
              </a:rPr>
              <a:t>details for the period between July 2017 to March 2018 are to be provided in this statement for the financial year 2017-18. The reconciliation statement is to be filed for every GSTIN separately.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88640"/>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3141357532"/>
              </p:ext>
            </p:extLst>
          </p:nvPr>
        </p:nvGraphicFramePr>
        <p:xfrm>
          <a:off x="342280" y="1124744"/>
          <a:ext cx="11449272" cy="4389120"/>
        </p:xfrm>
        <a:graphic>
          <a:graphicData uri="http://schemas.openxmlformats.org/drawingml/2006/table">
            <a:tbl>
              <a:tblPr firstRow="1" bandRow="1">
                <a:tableStyleId>{616DA210-FB5B-4158-B5E0-FEB733F419BA}</a:tableStyleId>
              </a:tblPr>
              <a:tblGrid>
                <a:gridCol w="1315988"/>
                <a:gridCol w="10133284"/>
              </a:tblGrid>
              <a:tr h="621008">
                <a:tc>
                  <a:txBody>
                    <a:bodyPr/>
                    <a:lstStyle/>
                    <a:p>
                      <a:r>
                        <a:rPr lang="en-IN" sz="2400" u="none" strike="noStrike" kern="1200" baseline="0" dirty="0" smtClean="0">
                          <a:solidFill>
                            <a:srgbClr val="0000FF"/>
                          </a:solidFill>
                        </a:rPr>
                        <a:t> Part II 	</a:t>
                      </a:r>
                      <a:endParaRPr lang="en-IN" sz="2400" b="0" i="0" u="none" strike="noStrike" kern="1200" baseline="0" dirty="0" smtClean="0">
                        <a:solidFill>
                          <a:srgbClr val="0000FF"/>
                        </a:solidFill>
                        <a:latin typeface="+mn-lt"/>
                        <a:ea typeface="+mn-ea"/>
                        <a:cs typeface="+mn-cs"/>
                      </a:endParaRPr>
                    </a:p>
                  </a:txBody>
                  <a:tcPr/>
                </a:tc>
                <a:tc>
                  <a:txBody>
                    <a:bodyPr/>
                    <a:lstStyle/>
                    <a:p>
                      <a:r>
                        <a:rPr lang="en-US" sz="2400" u="none" strike="noStrike" kern="1200" baseline="0" dirty="0" smtClean="0">
                          <a:solidFill>
                            <a:srgbClr val="0000FF"/>
                          </a:solidFill>
                        </a:rPr>
                        <a:t> Reconciliation of </a:t>
                      </a:r>
                      <a:r>
                        <a:rPr lang="en-US" sz="2400" b="1" u="sng" strike="noStrike" kern="1200" baseline="0" dirty="0" smtClean="0">
                          <a:solidFill>
                            <a:srgbClr val="C00000"/>
                          </a:solidFill>
                        </a:rPr>
                        <a:t>turnover </a:t>
                      </a:r>
                      <a:r>
                        <a:rPr lang="en-US" sz="2400" u="none" strike="noStrike" kern="1200" baseline="0" dirty="0" smtClean="0">
                          <a:solidFill>
                            <a:srgbClr val="0000FF"/>
                          </a:solidFill>
                        </a:rPr>
                        <a:t>declared in audited Annual Financial Statement with turnover declared in Annual Return GSTR9 	</a:t>
                      </a:r>
                      <a:endParaRPr lang="en-US" sz="2400" b="0" i="0" u="none" strike="noStrike" kern="1200" baseline="0" dirty="0" smtClean="0">
                        <a:solidFill>
                          <a:srgbClr val="0000FF"/>
                        </a:solidFill>
                        <a:latin typeface="+mn-lt"/>
                        <a:ea typeface="+mn-ea"/>
                        <a:cs typeface="+mn-cs"/>
                      </a:endParaRPr>
                    </a:p>
                  </a:txBody>
                  <a:tcPr/>
                </a:tc>
              </a:tr>
              <a:tr h="359790">
                <a:tc>
                  <a:txBody>
                    <a:bodyPr/>
                    <a:lstStyle/>
                    <a:p>
                      <a:r>
                        <a:rPr lang="en-IN" sz="2400" b="1" dirty="0" smtClean="0"/>
                        <a:t>5</a:t>
                      </a:r>
                      <a:endParaRPr lang="en-IN" sz="2400" b="1" dirty="0"/>
                    </a:p>
                  </a:txBody>
                  <a:tcPr/>
                </a:tc>
                <a:tc>
                  <a:txBody>
                    <a:bodyPr/>
                    <a:lstStyle/>
                    <a:p>
                      <a:r>
                        <a:rPr lang="en-IN" sz="2400" b="1" u="none" strike="noStrike" kern="1200" baseline="0" dirty="0" smtClean="0"/>
                        <a:t> Reconciliation of Gross Turnover 	</a:t>
                      </a:r>
                      <a:endParaRPr lang="en-IN" sz="2400" b="1" i="0" u="none" strike="noStrike" kern="1200" baseline="0" dirty="0" smtClean="0">
                        <a:solidFill>
                          <a:schemeClr val="dk1"/>
                        </a:solidFill>
                        <a:latin typeface="+mn-lt"/>
                        <a:ea typeface="+mn-ea"/>
                        <a:cs typeface="+mn-cs"/>
                      </a:endParaRPr>
                    </a:p>
                  </a:txBody>
                  <a:tcPr/>
                </a:tc>
              </a:tr>
              <a:tr h="359790">
                <a:tc>
                  <a:txBody>
                    <a:bodyPr/>
                    <a:lstStyle/>
                    <a:p>
                      <a:pPr lvl="2"/>
                      <a:r>
                        <a:rPr lang="en-IN" sz="2400" b="1" dirty="0" smtClean="0"/>
                        <a:t>A</a:t>
                      </a:r>
                      <a:endParaRPr lang="en-IN" sz="2400" b="1" dirty="0"/>
                    </a:p>
                  </a:txBody>
                  <a:tcPr/>
                </a:tc>
                <a:tc>
                  <a:txBody>
                    <a:bodyPr/>
                    <a:lstStyle/>
                    <a:p>
                      <a:r>
                        <a:rPr lang="en-US" sz="2400" b="1" u="none" strike="noStrike" kern="1200" baseline="0" dirty="0" smtClean="0"/>
                        <a:t> Turnover (including exports) as per audited financial statements for the State / UT (For multi-GSTIN units under same PAN the turnover shall be derived from the audited Annual Financial Statement) 	</a:t>
                      </a:r>
                      <a:endParaRPr lang="en-US" sz="2400" b="1" i="0" u="none" strike="noStrike" kern="1200" baseline="0" dirty="0" smtClean="0">
                        <a:solidFill>
                          <a:schemeClr val="dk1"/>
                        </a:solidFill>
                        <a:latin typeface="+mn-lt"/>
                        <a:ea typeface="+mn-ea"/>
                        <a:cs typeface="+mn-cs"/>
                      </a:endParaRPr>
                    </a:p>
                  </a:txBody>
                  <a:tcPr/>
                </a:tc>
              </a:tr>
              <a:tr h="359790">
                <a:tc>
                  <a:txBody>
                    <a:bodyPr/>
                    <a:lstStyle/>
                    <a:p>
                      <a:endParaRPr lang="en-IN" dirty="0"/>
                    </a:p>
                  </a:txBody>
                  <a:tcPr/>
                </a:tc>
                <a:tc>
                  <a:txBody>
                    <a:bodyPr/>
                    <a:lstStyle/>
                    <a:p>
                      <a:pPr algn="just"/>
                      <a:r>
                        <a:rPr lang="en-US" sz="2000" i="1" u="none" strike="noStrike" kern="1200" baseline="0" dirty="0" smtClean="0"/>
                        <a:t>The turnover as per the audited Annual Financial Statement shall be declared here. There may be cases where multiple GSTINs (State-wise) registrations exist on the same PAN. This is common for persons / entities with presence over multiple States. Such persons / entities, </a:t>
                      </a:r>
                      <a:r>
                        <a:rPr lang="en-US" sz="2000" b="1" i="1" u="sng" strike="noStrike" kern="1200" baseline="0" dirty="0" smtClean="0"/>
                        <a:t>will have to internally derive their GSTIN wise turnover and declare the same here</a:t>
                      </a:r>
                      <a:r>
                        <a:rPr lang="en-US" sz="2000" i="1" u="none" strike="noStrike" kern="1200" baseline="0" dirty="0" smtClean="0"/>
                        <a:t>. This shall include export turnover (if any). It may be noted that reference to audited Annual Financial Statement includes reference to books of accounts in case of persons / entities having presence over </a:t>
                      </a:r>
                      <a:r>
                        <a:rPr lang="en-US" sz="2000" i="1" u="none" strike="noStrike" kern="1200" baseline="0" dirty="0" smtClean="0">
                          <a:solidFill>
                            <a:schemeClr val="tx1"/>
                          </a:solidFill>
                        </a:rPr>
                        <a:t>multiple States</a:t>
                      </a:r>
                      <a:endParaRPr lang="en-US" sz="2400" i="0" u="none" strike="noStrike" kern="1200" baseline="0" dirty="0" smtClean="0">
                        <a:solidFill>
                          <a:schemeClr val="tx1"/>
                        </a:solidFill>
                      </a:endParaRPr>
                    </a:p>
                  </a:txBody>
                  <a:tcPr/>
                </a:tc>
              </a:tr>
            </a:tbl>
          </a:graphicData>
        </a:graphic>
      </p:graphicFrame>
      <p:sp>
        <p:nvSpPr>
          <p:cNvPr id="4" name="Rectangle 3"/>
          <p:cNvSpPr/>
          <p:nvPr/>
        </p:nvSpPr>
        <p:spPr>
          <a:xfrm>
            <a:off x="8551192" y="692696"/>
            <a:ext cx="3024336" cy="400110"/>
          </a:xfrm>
          <a:prstGeom prst="rect">
            <a:avLst/>
          </a:prstGeom>
        </p:spPr>
        <p:txBody>
          <a:bodyPr wrap="square">
            <a:spAutoFit/>
          </a:bodyPr>
          <a:lstStyle/>
          <a:p>
            <a:r>
              <a:rPr lang="en-US" sz="20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(Amount in ₹ in all tables) 	</a:t>
            </a:r>
          </a:p>
        </p:txBody>
      </p:sp>
      <p:sp>
        <p:nvSpPr>
          <p:cNvPr id="8" name="TextBox 7"/>
          <p:cNvSpPr txBox="1"/>
          <p:nvPr/>
        </p:nvSpPr>
        <p:spPr>
          <a:xfrm>
            <a:off x="4806777" y="1916832"/>
            <a:ext cx="6768751" cy="1384995"/>
          </a:xfrm>
          <a:prstGeom prst="rect">
            <a:avLst/>
          </a:prstGeom>
          <a:solidFill>
            <a:srgbClr val="0000FF"/>
          </a:solidFill>
        </p:spPr>
        <p:txBody>
          <a:bodyPr wrap="square" rtlCol="0">
            <a:spAutoFit/>
          </a:bodyPr>
          <a:lstStyle/>
          <a:p>
            <a:pPr marL="342900" indent="-342900" algn="just">
              <a:buFontTx/>
              <a:buChar char="-"/>
            </a:pPr>
            <a:r>
              <a:rPr lang="en-US" sz="2800" b="1" dirty="0">
                <a:solidFill>
                  <a:schemeClr val="bg1"/>
                </a:solidFill>
              </a:rPr>
              <a:t>Certificate from auditor</a:t>
            </a:r>
          </a:p>
          <a:p>
            <a:pPr marL="342900" indent="-342900" algn="just">
              <a:buFontTx/>
              <a:buChar char="-"/>
            </a:pPr>
            <a:r>
              <a:rPr lang="en-US" sz="2800" b="1" dirty="0">
                <a:solidFill>
                  <a:schemeClr val="bg1"/>
                </a:solidFill>
              </a:rPr>
              <a:t>Management </a:t>
            </a:r>
            <a:r>
              <a:rPr lang="en-US" sz="2800" b="1" dirty="0" smtClean="0">
                <a:solidFill>
                  <a:schemeClr val="bg1"/>
                </a:solidFill>
              </a:rPr>
              <a:t>representation</a:t>
            </a:r>
          </a:p>
          <a:p>
            <a:pPr marL="342900" indent="-342900" algn="just">
              <a:buFontTx/>
              <a:buChar char="-"/>
            </a:pPr>
            <a:r>
              <a:rPr lang="en-US" sz="2800" b="1" dirty="0" smtClean="0">
                <a:solidFill>
                  <a:schemeClr val="bg1"/>
                </a:solidFill>
              </a:rPr>
              <a:t>What if totals do not add up</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172996" y="285728"/>
            <a:ext cx="10144196" cy="476987"/>
          </a:xfrm>
          <a:prstGeom prst="rect">
            <a:avLst/>
          </a:prstGeom>
          <a:noFill/>
          <a:ln w="9525">
            <a:noFill/>
            <a:miter lim="800000"/>
            <a:headEnd/>
            <a:tailEnd/>
          </a:ln>
        </p:spPr>
        <p:txBody>
          <a:bodyPr wrap="square" lIns="0" tIns="45687" rIns="91365" bIns="45687">
            <a:spAutoFit/>
          </a:bodyPr>
          <a:lstStyle/>
          <a:p>
            <a:pPr algn="just">
              <a:lnSpc>
                <a:spcPts val="2992"/>
              </a:lnSpc>
            </a:pPr>
            <a:r>
              <a:rPr lang="en-US" sz="3200" b="1" u="sng" dirty="0">
                <a:solidFill>
                  <a:srgbClr val="0000AC"/>
                </a:solidFill>
                <a:latin typeface="Arial" pitchFamily="34" charset="0"/>
                <a:cs typeface="Arial" pitchFamily="34" charset="0"/>
              </a:rPr>
              <a:t>Relevant </a:t>
            </a:r>
            <a:r>
              <a:rPr lang="en-US" sz="3200" b="1" u="sng" dirty="0" smtClean="0">
                <a:solidFill>
                  <a:srgbClr val="0000AC"/>
                </a:solidFill>
                <a:latin typeface="Arial" pitchFamily="34" charset="0"/>
                <a:cs typeface="Arial" pitchFamily="34" charset="0"/>
              </a:rPr>
              <a:t>Provisions- Section35(5)</a:t>
            </a:r>
            <a:r>
              <a:rPr lang="en-US" sz="3000" dirty="0" smtClean="0">
                <a:solidFill>
                  <a:srgbClr val="000000"/>
                </a:solidFill>
                <a:latin typeface="Times New Roman Bold Italic" pitchFamily="18" charset="0"/>
              </a:rPr>
              <a:t> </a:t>
            </a:r>
            <a:endParaRPr lang="en-US" sz="3000" dirty="0">
              <a:solidFill>
                <a:srgbClr val="000000"/>
              </a:solidFill>
              <a:latin typeface="Times New Roman Bold Italic" pitchFamily="18" charset="0"/>
            </a:endParaRPr>
          </a:p>
        </p:txBody>
      </p:sp>
      <p:sp>
        <p:nvSpPr>
          <p:cNvPr id="4" name="TextBox 3"/>
          <p:cNvSpPr txBox="1"/>
          <p:nvPr/>
        </p:nvSpPr>
        <p:spPr>
          <a:xfrm>
            <a:off x="3803953" y="1000108"/>
            <a:ext cx="8084875" cy="5734837"/>
          </a:xfrm>
          <a:prstGeom prst="rect">
            <a:avLst/>
          </a:prstGeom>
          <a:no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2400" b="1" dirty="0" smtClean="0">
                <a:solidFill>
                  <a:srgbClr val="050C15"/>
                </a:solidFill>
                <a:latin typeface="Arial"/>
                <a:cs typeface="+mn-cs"/>
              </a:rPr>
              <a:t>	</a:t>
            </a:r>
            <a:r>
              <a:rPr lang="en-US" sz="3600" dirty="0" smtClean="0">
                <a:solidFill>
                  <a:srgbClr val="0000AC"/>
                </a:solidFill>
                <a:latin typeface="Arial" pitchFamily="34" charset="0"/>
                <a:cs typeface="Arial" pitchFamily="34" charset="0"/>
              </a:rPr>
              <a:t>Every </a:t>
            </a:r>
            <a:r>
              <a:rPr lang="en-US" sz="3600" dirty="0">
                <a:solidFill>
                  <a:srgbClr val="0000AC"/>
                </a:solidFill>
                <a:latin typeface="Arial" pitchFamily="34" charset="0"/>
                <a:cs typeface="Arial" pitchFamily="34" charset="0"/>
              </a:rPr>
              <a:t>registered person whose </a:t>
            </a:r>
            <a:r>
              <a:rPr lang="en-US" sz="4000" b="1" u="sng" dirty="0" smtClean="0">
                <a:solidFill>
                  <a:srgbClr val="FF0000"/>
                </a:solidFill>
                <a:latin typeface="Arial" pitchFamily="34" charset="0"/>
                <a:cs typeface="Arial" pitchFamily="34" charset="0"/>
              </a:rPr>
              <a:t>turnover</a:t>
            </a:r>
            <a:r>
              <a:rPr lang="en-US" sz="3600" dirty="0" smtClean="0">
                <a:solidFill>
                  <a:srgbClr val="FF0000"/>
                </a:solidFill>
                <a:latin typeface="Arial" pitchFamily="34" charset="0"/>
                <a:cs typeface="Arial" pitchFamily="34" charset="0"/>
              </a:rPr>
              <a:t> </a:t>
            </a:r>
            <a:r>
              <a:rPr lang="en-US" sz="3600" dirty="0">
                <a:solidFill>
                  <a:srgbClr val="0000AC"/>
                </a:solidFill>
                <a:latin typeface="Arial" pitchFamily="34" charset="0"/>
                <a:cs typeface="Arial" pitchFamily="34" charset="0"/>
              </a:rPr>
              <a:t>during a financial year exceeds the prescribed limit shall get his accounts audited by a chartered accountant or a cost accountant and shall submit a copy of the audited </a:t>
            </a:r>
            <a:r>
              <a:rPr lang="en-US" sz="4000" b="1" u="sng" dirty="0">
                <a:solidFill>
                  <a:srgbClr val="FF0000"/>
                </a:solidFill>
                <a:latin typeface="Arial" pitchFamily="34" charset="0"/>
                <a:cs typeface="Arial" pitchFamily="34" charset="0"/>
              </a:rPr>
              <a:t>annual </a:t>
            </a:r>
            <a:r>
              <a:rPr lang="en-US" sz="4000" b="1" u="sng" dirty="0" smtClean="0">
                <a:solidFill>
                  <a:srgbClr val="FF0000"/>
                </a:solidFill>
                <a:latin typeface="Arial" pitchFamily="34" charset="0"/>
                <a:cs typeface="Arial" pitchFamily="34" charset="0"/>
              </a:rPr>
              <a:t>accounts</a:t>
            </a:r>
            <a:r>
              <a:rPr lang="en-US" sz="3600" dirty="0" smtClean="0">
                <a:solidFill>
                  <a:srgbClr val="0000AC"/>
                </a:solidFill>
                <a:latin typeface="Arial" pitchFamily="34" charset="0"/>
                <a:cs typeface="Arial" pitchFamily="34" charset="0"/>
              </a:rPr>
              <a:t>, </a:t>
            </a:r>
            <a:r>
              <a:rPr lang="en-US" sz="3600" dirty="0">
                <a:solidFill>
                  <a:srgbClr val="0000AC"/>
                </a:solidFill>
                <a:latin typeface="Arial" pitchFamily="34" charset="0"/>
                <a:cs typeface="Arial" pitchFamily="34" charset="0"/>
              </a:rPr>
              <a:t>the reconciliation  statement  under  sub-section(2) </a:t>
            </a:r>
            <a:r>
              <a:rPr lang="en-US" sz="3600" dirty="0" smtClean="0">
                <a:solidFill>
                  <a:srgbClr val="0000AC"/>
                </a:solidFill>
                <a:latin typeface="Arial" pitchFamily="34" charset="0"/>
                <a:cs typeface="Arial" pitchFamily="34" charset="0"/>
              </a:rPr>
              <a:t>of  section 44  </a:t>
            </a:r>
            <a:r>
              <a:rPr lang="en-US" sz="3600" dirty="0">
                <a:solidFill>
                  <a:srgbClr val="0000AC"/>
                </a:solidFill>
                <a:latin typeface="Arial" pitchFamily="34" charset="0"/>
                <a:cs typeface="Arial" pitchFamily="34" charset="0"/>
              </a:rPr>
              <a:t>and  such  other documents in such form and manner as may be prescribed. </a:t>
            </a: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pic>
        <p:nvPicPr>
          <p:cNvPr id="7" name="Picture 6" descr="relevant provisions.jpg"/>
          <p:cNvPicPr>
            <a:picLocks noChangeAspect="1"/>
          </p:cNvPicPr>
          <p:nvPr/>
        </p:nvPicPr>
        <p:blipFill>
          <a:blip r:embed="rId2"/>
          <a:stretch>
            <a:fillRect/>
          </a:stretch>
        </p:blipFill>
        <p:spPr>
          <a:xfrm>
            <a:off x="71438" y="1000108"/>
            <a:ext cx="3744896" cy="34290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88640"/>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224791328"/>
              </p:ext>
            </p:extLst>
          </p:nvPr>
        </p:nvGraphicFramePr>
        <p:xfrm>
          <a:off x="342280" y="1052736"/>
          <a:ext cx="11449272" cy="5669280"/>
        </p:xfrm>
        <a:graphic>
          <a:graphicData uri="http://schemas.openxmlformats.org/drawingml/2006/table">
            <a:tbl>
              <a:tblPr firstRow="1" bandRow="1">
                <a:tableStyleId>{616DA210-FB5B-4158-B5E0-FEB733F419BA}</a:tableStyleId>
              </a:tblPr>
              <a:tblGrid>
                <a:gridCol w="1315988"/>
                <a:gridCol w="7396980"/>
                <a:gridCol w="720080"/>
                <a:gridCol w="2016224"/>
              </a:tblGrid>
              <a:tr h="280040">
                <a:tc>
                  <a:txBody>
                    <a:bodyPr/>
                    <a:lstStyle/>
                    <a:p>
                      <a:pPr marL="914306" lvl="2" algn="l" defTabSz="914306" rtl="0" eaLnBrk="1" latinLnBrk="0" hangingPunct="1"/>
                      <a:r>
                        <a:rPr lang="en-IN" sz="2400" u="none" strike="noStrike" kern="1200" baseline="0" dirty="0" smtClean="0"/>
                        <a:t>B</a:t>
                      </a:r>
                      <a:endParaRPr lang="en-IN" sz="2400" b="0" i="0" u="none" strike="noStrike" kern="1200" baseline="0" dirty="0">
                        <a:solidFill>
                          <a:schemeClr val="dk1"/>
                        </a:solidFill>
                        <a:latin typeface="+mn-lt"/>
                        <a:ea typeface="+mn-ea"/>
                        <a:cs typeface="+mn-cs"/>
                      </a:endParaRPr>
                    </a:p>
                  </a:txBody>
                  <a:tcPr/>
                </a:tc>
                <a:tc>
                  <a:txBody>
                    <a:bodyPr/>
                    <a:lstStyle/>
                    <a:p>
                      <a:pPr marL="0" algn="l" defTabSz="914306" rtl="0" eaLnBrk="1" latinLnBrk="0" hangingPunct="1"/>
                      <a:r>
                        <a:rPr lang="en-US" sz="2400" u="none" strike="noStrike" kern="1200" baseline="0" dirty="0" smtClean="0"/>
                        <a:t> Unbilled revenue at the beginning of Financial Year 	</a:t>
                      </a:r>
                      <a:endParaRPr lang="en-US" sz="2400" b="0"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u="none" strike="noStrike" kern="1200" baseline="0" dirty="0" smtClean="0"/>
                        <a:t> (+) 	</a:t>
                      </a:r>
                      <a:endParaRPr lang="en-IN" sz="2400" b="0"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endParaRPr lang="en-US" sz="2400" b="0" i="0" u="none" strike="noStrike" kern="1200" baseline="0" dirty="0" smtClean="0">
                        <a:solidFill>
                          <a:schemeClr val="dk1"/>
                        </a:solidFill>
                        <a:latin typeface="+mn-lt"/>
                        <a:ea typeface="+mn-ea"/>
                        <a:cs typeface="+mn-cs"/>
                      </a:endParaRPr>
                    </a:p>
                  </a:txBody>
                  <a:tcPr/>
                </a:tc>
              </a:tr>
              <a:tr h="280040">
                <a:tc>
                  <a:txBody>
                    <a:bodyPr/>
                    <a:lstStyle/>
                    <a:p>
                      <a:endParaRPr lang="en-IN" sz="2400" dirty="0"/>
                    </a:p>
                  </a:txBody>
                  <a:tcPr/>
                </a:tc>
                <a:tc gridSpan="3">
                  <a:txBody>
                    <a:bodyPr/>
                    <a:lstStyle/>
                    <a:p>
                      <a:pPr algn="just"/>
                      <a:r>
                        <a:rPr lang="en-US" sz="2000" i="1" u="none" strike="noStrike" kern="1200" baseline="0" dirty="0" smtClean="0"/>
                        <a:t>Unbilled revenue which was recorded in the books of accounts on the basis of accrual system of accounting in the last financial year and was carried forward to the current financial year shall be declared here. In other words, when GST is payable during the financial year on such revenue (which was recognized earlier), the value of such revenue shall be declared here. </a:t>
                      </a:r>
                    </a:p>
                    <a:p>
                      <a:r>
                        <a:rPr lang="en-US" sz="2000" i="1" u="none" strike="noStrike" kern="1200" baseline="0" dirty="0" smtClean="0"/>
                        <a:t>(For example, if rupees Ten </a:t>
                      </a:r>
                      <a:r>
                        <a:rPr lang="en-US" sz="2000" i="1" u="none" strike="noStrike" kern="1200" baseline="0" dirty="0" err="1" smtClean="0"/>
                        <a:t>Crores</a:t>
                      </a:r>
                      <a:r>
                        <a:rPr lang="en-US" sz="2000" i="1" u="none" strike="noStrike" kern="1200" baseline="0" dirty="0" smtClean="0"/>
                        <a:t> of unbilled revenue existed for the financial year 2016-17, and during the current financial year, GST was paid on rupees Four </a:t>
                      </a:r>
                      <a:r>
                        <a:rPr lang="en-US" sz="2000" i="1" u="none" strike="noStrike" kern="1200" baseline="0" dirty="0" err="1" smtClean="0"/>
                        <a:t>Crores</a:t>
                      </a:r>
                      <a:r>
                        <a:rPr lang="en-US" sz="2000" i="1" u="none" strike="noStrike" kern="1200" baseline="0" dirty="0" smtClean="0"/>
                        <a:t> of such revenue, then value of rupees Four </a:t>
                      </a:r>
                      <a:r>
                        <a:rPr lang="en-US" sz="2000" i="1" u="none" strike="noStrike" kern="1200" baseline="0" dirty="0" err="1" smtClean="0"/>
                        <a:t>Crores</a:t>
                      </a:r>
                      <a:r>
                        <a:rPr lang="en-US" sz="2000" i="1" u="none" strike="noStrike" kern="1200" baseline="0" dirty="0" smtClean="0"/>
                        <a:t> rupees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sz="2400" b="0" i="0" u="none" strike="noStrike" kern="1200" baseline="0" dirty="0" smtClean="0">
                        <a:solidFill>
                          <a:schemeClr val="lt1"/>
                        </a:solidFill>
                        <a:latin typeface="+mn-lt"/>
                        <a:ea typeface="+mn-ea"/>
                        <a:cs typeface="+mn-cs"/>
                      </a:endParaRPr>
                    </a:p>
                  </a:txBody>
                  <a:tcPr/>
                </a:tc>
                <a:tc hMerge="1">
                  <a:txBody>
                    <a:bodyPr/>
                    <a:lstStyle/>
                    <a:p>
                      <a:endParaRPr lang="en-US" sz="24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C</a:t>
                      </a:r>
                      <a:endParaRPr lang="en-IN" sz="2400" b="1" i="0" u="none" strike="noStrike" kern="1200" baseline="0" dirty="0">
                        <a:solidFill>
                          <a:schemeClr val="dk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 Unadjusted advances at the end of the Financial Year </a:t>
                      </a:r>
                      <a:endParaRPr lang="en-US" sz="2400" b="1"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 (+) </a:t>
                      </a:r>
                      <a:endParaRPr lang="en-IN" sz="2400" b="1" i="0" u="none" strike="noStrike" kern="1200" baseline="0" dirty="0" smtClean="0">
                        <a:solidFill>
                          <a:schemeClr val="dk1"/>
                        </a:solidFill>
                        <a:latin typeface="+mn-lt"/>
                        <a:ea typeface="+mn-ea"/>
                        <a:cs typeface="+mn-cs"/>
                      </a:endParaRPr>
                    </a:p>
                  </a:txBody>
                  <a:tcPr/>
                </a:tc>
                <a:tc>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Value of all advances for which GST has been paid but the same has not been recognized as revenue in the audited Annual Financial Statement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D</a:t>
                      </a:r>
                      <a:endParaRPr lang="en-IN" sz="2400" b="1" i="0" u="none" strike="noStrike" kern="1200" baseline="0" dirty="0">
                        <a:solidFill>
                          <a:schemeClr val="dk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 Deemed Supply under Schedule I 	</a:t>
                      </a:r>
                      <a:endParaRPr lang="en-US" sz="2400" b="1"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 (+) </a:t>
                      </a:r>
                      <a:endParaRPr lang="en-IN" sz="2400" b="1" i="0" u="none" strike="noStrike" kern="1200" baseline="0" dirty="0" smtClean="0">
                        <a:solidFill>
                          <a:schemeClr val="dk1"/>
                        </a:solidFill>
                        <a:latin typeface="+mn-lt"/>
                        <a:ea typeface="+mn-ea"/>
                        <a:cs typeface="+mn-cs"/>
                      </a:endParaRPr>
                    </a:p>
                  </a:txBody>
                  <a:tcPr/>
                </a:tc>
                <a:tc>
                  <a:txBody>
                    <a:bodyPr/>
                    <a:lstStyle/>
                    <a:p>
                      <a:endParaRPr lang="en-US" sz="1800" b="1" i="0" u="none" strike="noStrike" kern="1200" baseline="0" dirty="0" smtClean="0">
                        <a:solidFill>
                          <a:schemeClr val="dk1"/>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Aggregate value of deemed supplies under Schedule I of the CGST Act, 2017 shall be declared here. Any deemed supply which is already part of the turnover in the audited Annual Financial Statement is not required to be included here.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4" name="Rectangle 3"/>
          <p:cNvSpPr/>
          <p:nvPr/>
        </p:nvSpPr>
        <p:spPr>
          <a:xfrm>
            <a:off x="8551192" y="692696"/>
            <a:ext cx="3024336" cy="400110"/>
          </a:xfrm>
          <a:prstGeom prst="rect">
            <a:avLst/>
          </a:prstGeom>
        </p:spPr>
        <p:txBody>
          <a:bodyPr wrap="square">
            <a:spAutoFit/>
          </a:bodyPr>
          <a:lstStyle/>
          <a:p>
            <a:r>
              <a:rPr lang="en-US" sz="20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(Amount in ₹ in all tables) 	</a:t>
            </a:r>
          </a:p>
        </p:txBody>
      </p:sp>
      <p:sp>
        <p:nvSpPr>
          <p:cNvPr id="5" name="TextBox 4"/>
          <p:cNvSpPr txBox="1"/>
          <p:nvPr/>
        </p:nvSpPr>
        <p:spPr>
          <a:xfrm>
            <a:off x="5022800" y="2204864"/>
            <a:ext cx="6768751" cy="1815882"/>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Rental income</a:t>
            </a:r>
            <a:endParaRPr lang="en-US" sz="2800" b="1" dirty="0">
              <a:solidFill>
                <a:schemeClr val="bg1"/>
              </a:solidFill>
            </a:endParaRPr>
          </a:p>
          <a:p>
            <a:pPr marL="342900" indent="-342900" algn="just">
              <a:buFontTx/>
              <a:buChar char="-"/>
            </a:pPr>
            <a:r>
              <a:rPr lang="en-US" sz="2800" b="1" dirty="0" smtClean="0">
                <a:solidFill>
                  <a:schemeClr val="bg1"/>
                </a:solidFill>
              </a:rPr>
              <a:t>Landline charges</a:t>
            </a:r>
          </a:p>
          <a:p>
            <a:pPr marL="342900" indent="-342900" algn="just">
              <a:buFontTx/>
              <a:buChar char="-"/>
            </a:pPr>
            <a:r>
              <a:rPr lang="en-US" sz="2800" b="1" dirty="0" smtClean="0">
                <a:solidFill>
                  <a:schemeClr val="bg1"/>
                </a:solidFill>
              </a:rPr>
              <a:t>Services to be invoiced in next month</a:t>
            </a:r>
            <a:endParaRPr lang="en-US" sz="2800" b="1" dirty="0">
              <a:solidFill>
                <a:schemeClr val="bg1"/>
              </a:solidFill>
            </a:endParaRPr>
          </a:p>
        </p:txBody>
      </p:sp>
      <p:sp>
        <p:nvSpPr>
          <p:cNvPr id="9" name="TextBox 8"/>
          <p:cNvSpPr txBox="1"/>
          <p:nvPr/>
        </p:nvSpPr>
        <p:spPr>
          <a:xfrm>
            <a:off x="558304" y="3560817"/>
            <a:ext cx="6768751" cy="3108543"/>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Transfer of assets, where ITC is taken</a:t>
            </a:r>
          </a:p>
          <a:p>
            <a:pPr marL="342900" indent="-342900" algn="just">
              <a:buFontTx/>
              <a:buChar char="-"/>
            </a:pPr>
            <a:r>
              <a:rPr lang="en-US" sz="2800" b="1" dirty="0" smtClean="0">
                <a:solidFill>
                  <a:schemeClr val="bg1"/>
                </a:solidFill>
              </a:rPr>
              <a:t>Supply between related/distinct persons- agents, employees, stock transfers</a:t>
            </a:r>
          </a:p>
          <a:p>
            <a:pPr marL="342900" indent="-342900" algn="just">
              <a:buFontTx/>
              <a:buChar char="-"/>
            </a:pPr>
            <a:r>
              <a:rPr lang="en-US" sz="2800" b="1" dirty="0" smtClean="0">
                <a:solidFill>
                  <a:schemeClr val="bg1"/>
                </a:solidFill>
              </a:rPr>
              <a:t>Service import from a related person</a:t>
            </a:r>
          </a:p>
          <a:p>
            <a:pPr marL="342900" indent="-342900" algn="just">
              <a:buFontTx/>
              <a:buChar char="-"/>
            </a:pPr>
            <a:endParaRPr lang="en-US" sz="2800" b="1" dirty="0">
              <a:solidFill>
                <a:schemeClr val="bg1"/>
              </a:solidFill>
            </a:endParaRPr>
          </a:p>
        </p:txBody>
      </p:sp>
    </p:spTree>
    <p:extLst>
      <p:ext uri="{BB962C8B-B14F-4D97-AF65-F5344CB8AC3E}">
        <p14:creationId xmlns:p14="http://schemas.microsoft.com/office/powerpoint/2010/main" xmlns="" val="2159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457508"/>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1142996239"/>
              </p:ext>
            </p:extLst>
          </p:nvPr>
        </p:nvGraphicFramePr>
        <p:xfrm>
          <a:off x="270272" y="1484784"/>
          <a:ext cx="11449272" cy="4511040"/>
        </p:xfrm>
        <a:graphic>
          <a:graphicData uri="http://schemas.openxmlformats.org/drawingml/2006/table">
            <a:tbl>
              <a:tblPr firstRow="1" bandRow="1">
                <a:tableStyleId>{616DA210-FB5B-4158-B5E0-FEB733F419BA}</a:tableStyleId>
              </a:tblPr>
              <a:tblGrid>
                <a:gridCol w="1315988"/>
                <a:gridCol w="7396980"/>
                <a:gridCol w="720080"/>
                <a:gridCol w="2016224"/>
              </a:tblGrid>
              <a:tr h="359790">
                <a:tc>
                  <a:txBody>
                    <a:bodyPr/>
                    <a:lstStyle/>
                    <a:p>
                      <a:pPr marL="914306" lvl="2" algn="l" defTabSz="914306" rtl="0" eaLnBrk="1" latinLnBrk="0" hangingPunct="1"/>
                      <a:r>
                        <a:rPr lang="en-IN" sz="2400" b="1" u="none" strike="noStrike" kern="1200" baseline="0" dirty="0" smtClean="0"/>
                        <a:t>E</a:t>
                      </a:r>
                      <a:endParaRPr lang="en-IN" sz="2400" b="1" i="0" u="none" strike="noStrike" kern="1200" baseline="0" dirty="0">
                        <a:solidFill>
                          <a:schemeClr val="dk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 Credit Notes issued after the end of the financial year but reflected in the annual return 	</a:t>
                      </a:r>
                      <a:endParaRPr lang="en-US" sz="2400" b="1"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tc>
                <a:tc>
                  <a:txBody>
                    <a:bodyPr/>
                    <a:lstStyle/>
                    <a:p>
                      <a:endParaRPr lang="en-US" sz="1800" b="1" i="0" u="none" strike="noStrike" kern="1200" baseline="0" dirty="0" smtClean="0">
                        <a:solidFill>
                          <a:srgbClr val="FF0000"/>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Aggregate value of credit notes </a:t>
                      </a:r>
                      <a:r>
                        <a:rPr lang="en-US" sz="2000" b="1" i="1" u="sng" strike="noStrike" kern="1200" baseline="0" dirty="0" smtClean="0"/>
                        <a:t>which were issued after 31st of March </a:t>
                      </a:r>
                      <a:r>
                        <a:rPr lang="en-US" sz="2000" i="1" u="none" strike="noStrike" kern="1200" baseline="0" dirty="0" smtClean="0"/>
                        <a:t>for any supply accounted in the current financial year but such credit notes were reflected in the annual return (GSTR-9)shall be declared here</a:t>
                      </a:r>
                      <a:r>
                        <a:rPr lang="en-US" sz="2000" u="none" strike="noStrike" kern="1200" baseline="0" dirty="0" smtClean="0"/>
                        <a:t>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F</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 Trade Discounts accounted for in the audited Annual Financial Statement but are not permissible under GST</a:t>
                      </a:r>
                      <a:endParaRPr lang="en-US" sz="2400" b="1"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tc>
                <a:tc>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Trade discounts which are accounted for in the audited Annual Financial Statement but on which GST was </a:t>
                      </a:r>
                      <a:r>
                        <a:rPr lang="en-US" sz="2000" i="1" u="none" strike="noStrike" kern="1200" baseline="0" dirty="0" err="1" smtClean="0"/>
                        <a:t>leviable</a:t>
                      </a:r>
                      <a:r>
                        <a:rPr lang="en-US" sz="2000" i="1" u="none" strike="noStrike" kern="1200" baseline="0" dirty="0" smtClean="0"/>
                        <a:t> (being not permissible)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G</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Turnover from April 2017 to June 2017 	</a:t>
                      </a:r>
                      <a:endParaRPr lang="en-US" sz="2400" b="1"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tc>
                <a:tc>
                  <a:txBody>
                    <a:bodyPr/>
                    <a:lstStyle/>
                    <a:p>
                      <a:endParaRPr lang="en-US" sz="2400" b="0" i="0" u="none" strike="noStrike" kern="1200" baseline="0" dirty="0" smtClean="0">
                        <a:solidFill>
                          <a:schemeClr val="dk1"/>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Turnover included in the audited Annual Financial Statement for April 2017 to June 2017 shall be declared here</a:t>
                      </a:r>
                      <a:r>
                        <a:rPr lang="en-US" sz="1800" i="1" u="none" strike="noStrike" kern="1200" baseline="0" dirty="0" smtClean="0"/>
                        <a:t>. 	</a:t>
                      </a:r>
                      <a:endParaRPr lang="en-US" sz="18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4" name="TextBox 3"/>
          <p:cNvSpPr txBox="1"/>
          <p:nvPr/>
        </p:nvSpPr>
        <p:spPr>
          <a:xfrm>
            <a:off x="342280" y="1340768"/>
            <a:ext cx="6768751" cy="5262979"/>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Credit notes issued after financial year but included in table 9B of GSTR 1, relating to invoices issues during the financial year</a:t>
            </a:r>
          </a:p>
          <a:p>
            <a:pPr marL="342900" indent="-342900" algn="just">
              <a:buFontTx/>
              <a:buChar char="-"/>
            </a:pPr>
            <a:r>
              <a:rPr lang="en-US" sz="2800" b="1" dirty="0" smtClean="0">
                <a:solidFill>
                  <a:schemeClr val="bg1"/>
                </a:solidFill>
              </a:rPr>
              <a:t>Transactional </a:t>
            </a:r>
            <a:r>
              <a:rPr lang="en-US" sz="2800" b="1" dirty="0">
                <a:solidFill>
                  <a:schemeClr val="bg1"/>
                </a:solidFill>
              </a:rPr>
              <a:t>Entry wrongly posted in the Books, return filed and mistake noted in the next year</a:t>
            </a:r>
          </a:p>
          <a:p>
            <a:pPr marL="342900" indent="-342900" algn="just">
              <a:buFontTx/>
              <a:buChar char="-"/>
            </a:pPr>
            <a:r>
              <a:rPr lang="en-US" sz="2800" b="1" dirty="0" smtClean="0">
                <a:solidFill>
                  <a:schemeClr val="bg1"/>
                </a:solidFill>
              </a:rPr>
              <a:t>Book is correct, return is wrong and this error is noticed next year</a:t>
            </a:r>
          </a:p>
          <a:p>
            <a:pPr marL="342900" indent="-342900" algn="just">
              <a:buFontTx/>
              <a:buChar char="-"/>
            </a:pPr>
            <a:r>
              <a:rPr lang="en-US" sz="2800" b="1" dirty="0" smtClean="0">
                <a:solidFill>
                  <a:schemeClr val="bg1"/>
                </a:solidFill>
              </a:rPr>
              <a:t>Books and return are correct. Additional knowledge calling for adjustment</a:t>
            </a:r>
          </a:p>
        </p:txBody>
      </p:sp>
    </p:spTree>
    <p:extLst>
      <p:ext uri="{BB962C8B-B14F-4D97-AF65-F5344CB8AC3E}">
        <p14:creationId xmlns:p14="http://schemas.microsoft.com/office/powerpoint/2010/main" xmlns="" val="14239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88640"/>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1519561482"/>
              </p:ext>
            </p:extLst>
          </p:nvPr>
        </p:nvGraphicFramePr>
        <p:xfrm>
          <a:off x="342280" y="1052736"/>
          <a:ext cx="11449272" cy="4511040"/>
        </p:xfrm>
        <a:graphic>
          <a:graphicData uri="http://schemas.openxmlformats.org/drawingml/2006/table">
            <a:tbl>
              <a:tblPr firstRow="1" bandRow="1">
                <a:tableStyleId>{616DA210-FB5B-4158-B5E0-FEB733F419BA}</a:tableStyleId>
              </a:tblPr>
              <a:tblGrid>
                <a:gridCol w="1315988"/>
                <a:gridCol w="7396980"/>
                <a:gridCol w="720080"/>
                <a:gridCol w="2016224"/>
              </a:tblGrid>
              <a:tr h="359790">
                <a:tc>
                  <a:txBody>
                    <a:bodyPr/>
                    <a:lstStyle/>
                    <a:p>
                      <a:pPr marL="914306" lvl="2" algn="l" defTabSz="914306" rtl="0" eaLnBrk="1" latinLnBrk="0" hangingPunct="1"/>
                      <a:r>
                        <a:rPr lang="en-IN" sz="2400" u="none" strike="noStrike" kern="1200" baseline="0" dirty="0" smtClean="0"/>
                        <a:t>H</a:t>
                      </a:r>
                      <a:endParaRPr lang="en-IN" sz="2400" b="0"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Unbilled revenue at the end of Financial Year </a:t>
                      </a:r>
                      <a:r>
                        <a:rPr lang="en-US" sz="1800" u="none" strike="noStrike" kern="1200" baseline="0" dirty="0" smtClean="0"/>
                        <a:t>	</a:t>
                      </a:r>
                      <a:endParaRPr lang="en-US" sz="1800" b="0"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u="none" strike="noStrike" kern="1200" baseline="0" dirty="0" smtClean="0"/>
                        <a:t> (-)</a:t>
                      </a:r>
                      <a:endParaRPr lang="en-IN" sz="2400" b="0" i="0" u="none" strike="noStrike" kern="1200" baseline="0" dirty="0" smtClean="0">
                        <a:solidFill>
                          <a:schemeClr val="dk1"/>
                        </a:solidFill>
                        <a:latin typeface="+mn-lt"/>
                        <a:ea typeface="+mn-ea"/>
                        <a:cs typeface="+mn-cs"/>
                      </a:endParaRPr>
                    </a:p>
                  </a:txBody>
                  <a:tcPr/>
                </a:tc>
                <a:tc>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Unbilled revenue which was recorded in the books of accounts on the basis of accrual system of accounting during the current financial year but GST was not payable on such revenue in the same financial year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8" lvl="4" algn="l" defTabSz="914306" rtl="0" eaLnBrk="1" latinLnBrk="0" hangingPunct="1"/>
                      <a:r>
                        <a:rPr lang="en-IN" sz="2400" b="1" u="none" strike="noStrike" kern="1200" baseline="0" dirty="0" smtClean="0">
                          <a:solidFill>
                            <a:schemeClr val="tx1"/>
                          </a:solidFill>
                          <a:latin typeface="+mn-lt"/>
                          <a:ea typeface="+mn-ea"/>
                          <a:cs typeface="+mn-cs"/>
                        </a:rPr>
                        <a:t>I</a:t>
                      </a:r>
                      <a:endParaRPr lang="en-IN" sz="2400" b="1"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solidFill>
                            <a:schemeClr val="tx1"/>
                          </a:solidFill>
                          <a:latin typeface="+mn-lt"/>
                          <a:ea typeface="+mn-ea"/>
                          <a:cs typeface="+mn-cs"/>
                        </a:rPr>
                        <a:t>Unadjusted Advances at the beginning of the Financial Year </a:t>
                      </a:r>
                    </a:p>
                  </a:txBody>
                  <a:tcPr/>
                </a:tc>
                <a:tc>
                  <a:txBody>
                    <a:bodyPr/>
                    <a:lstStyle/>
                    <a:p>
                      <a:pPr marL="0" algn="l" defTabSz="914306" rtl="0" eaLnBrk="1" latinLnBrk="0" hangingPunct="1"/>
                      <a:r>
                        <a:rPr lang="en-IN" sz="2400" b="1" u="none" strike="noStrike" kern="1200" baseline="0" dirty="0" smtClean="0">
                          <a:solidFill>
                            <a:schemeClr val="tx1"/>
                          </a:solidFill>
                          <a:latin typeface="+mn-lt"/>
                          <a:ea typeface="+mn-ea"/>
                          <a:cs typeface="+mn-cs"/>
                        </a:rPr>
                        <a:t> (-)</a:t>
                      </a:r>
                    </a:p>
                  </a:txBody>
                  <a:tcPr/>
                </a:tc>
                <a:tc>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Value of all advances for which GST has not been paid but the same has been recognized as revenue in the audited Annual Financial Statement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J</a:t>
                      </a:r>
                      <a:endParaRPr lang="en-IN" sz="2400" b="1" i="0" u="none" strike="noStrike" kern="1200" baseline="0" dirty="0">
                        <a:solidFill>
                          <a:schemeClr val="dk1"/>
                        </a:solidFill>
                        <a:latin typeface="+mn-lt"/>
                        <a:ea typeface="+mn-ea"/>
                        <a:cs typeface="+mn-cs"/>
                      </a:endParaRPr>
                    </a:p>
                  </a:txBody>
                  <a:tcPr/>
                </a:tc>
                <a:tc>
                  <a:txBody>
                    <a:bodyPr/>
                    <a:lstStyle/>
                    <a:p>
                      <a:r>
                        <a:rPr lang="en-US" sz="2400" b="1" u="none" strike="noStrike" kern="1200" baseline="0" dirty="0" smtClean="0"/>
                        <a:t>Credit notes accounted for in the audited Annual Financial Statement but are not permissible under GST </a:t>
                      </a:r>
                      <a:endParaRPr lang="en-US" sz="2400" b="1" i="0" u="none" strike="noStrike" kern="1200" baseline="0" dirty="0" smtClean="0">
                        <a:solidFill>
                          <a:schemeClr val="dk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solidFill>
                            <a:schemeClr val="tx1"/>
                          </a:solidFill>
                          <a:latin typeface="+mn-lt"/>
                          <a:ea typeface="+mn-ea"/>
                          <a:cs typeface="+mn-cs"/>
                        </a:rPr>
                        <a:t> (+)</a:t>
                      </a:r>
                    </a:p>
                  </a:txBody>
                  <a:tcPr/>
                </a:tc>
                <a:tc>
                  <a:txBody>
                    <a:bodyPr/>
                    <a:lstStyle/>
                    <a:p>
                      <a:pPr marL="0" algn="l" defTabSz="914306" rtl="0" eaLnBrk="1" latinLnBrk="0" hangingPunct="1"/>
                      <a:endParaRPr lang="en-US" sz="2400" b="1" i="0" u="none" strike="noStrike" kern="1200" baseline="0" dirty="0" smtClean="0">
                        <a:solidFill>
                          <a:srgbClr val="FF0000"/>
                        </a:solidFill>
                        <a:latin typeface="+mn-lt"/>
                        <a:ea typeface="+mn-ea"/>
                        <a:cs typeface="+mn-cs"/>
                      </a:endParaRPr>
                    </a:p>
                  </a:txBody>
                  <a:tcPr/>
                </a:tc>
              </a:tr>
              <a:tr h="359790">
                <a:tc>
                  <a:txBody>
                    <a:bodyPr/>
                    <a:lstStyle/>
                    <a:p>
                      <a:pPr marL="0"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Aggregate value of credit notes which have been accounted for in the audited Annual Financial Statement but were not admissible under Section 34 of the CGST Act shall be declared here. </a:t>
                      </a:r>
                      <a:endParaRPr lang="en-US" sz="18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4" name="Rectangle 3"/>
          <p:cNvSpPr/>
          <p:nvPr/>
        </p:nvSpPr>
        <p:spPr>
          <a:xfrm>
            <a:off x="8551192" y="692696"/>
            <a:ext cx="3024336" cy="400110"/>
          </a:xfrm>
          <a:prstGeom prst="rect">
            <a:avLst/>
          </a:prstGeom>
        </p:spPr>
        <p:txBody>
          <a:bodyPr wrap="square">
            <a:spAutoFit/>
          </a:bodyPr>
          <a:lstStyle/>
          <a:p>
            <a:r>
              <a:rPr lang="en-US" sz="2000"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(Amount in ₹ in all tables) 	</a:t>
            </a:r>
          </a:p>
        </p:txBody>
      </p:sp>
    </p:spTree>
    <p:extLst>
      <p:ext uri="{BB962C8B-B14F-4D97-AF65-F5344CB8AC3E}">
        <p14:creationId xmlns:p14="http://schemas.microsoft.com/office/powerpoint/2010/main" xmlns="" val="3514906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88640"/>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53189019"/>
              </p:ext>
            </p:extLst>
          </p:nvPr>
        </p:nvGraphicFramePr>
        <p:xfrm>
          <a:off x="342280" y="908720"/>
          <a:ext cx="11449272" cy="5730240"/>
        </p:xfrm>
        <a:graphic>
          <a:graphicData uri="http://schemas.openxmlformats.org/drawingml/2006/table">
            <a:tbl>
              <a:tblPr firstRow="1" bandRow="1">
                <a:tableStyleId>{616DA210-FB5B-4158-B5E0-FEB733F419BA}</a:tableStyleId>
              </a:tblPr>
              <a:tblGrid>
                <a:gridCol w="1315988"/>
                <a:gridCol w="7396980"/>
                <a:gridCol w="720080"/>
                <a:gridCol w="2016224"/>
              </a:tblGrid>
              <a:tr h="280040">
                <a:tc>
                  <a:txBody>
                    <a:bodyPr/>
                    <a:lstStyle/>
                    <a:p>
                      <a:pPr lvl="2"/>
                      <a:r>
                        <a:rPr lang="en-IN" sz="2400" b="1" dirty="0" smtClean="0"/>
                        <a:t>K</a:t>
                      </a:r>
                      <a:endParaRPr lang="en-IN" sz="2400" b="1" dirty="0"/>
                    </a:p>
                  </a:txBody>
                  <a:tcPr/>
                </a:tc>
                <a:tc>
                  <a:txBody>
                    <a:bodyPr/>
                    <a:lstStyle/>
                    <a:p>
                      <a:r>
                        <a:rPr lang="en-US" sz="2400" b="1" u="none" strike="noStrike" kern="1200" baseline="0" dirty="0" smtClean="0"/>
                        <a:t>Adjustments on account of supply of goods by SEZ units to DTA Units </a:t>
                      </a:r>
                      <a:endParaRPr lang="en-US" sz="24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a:t>
                      </a:r>
                      <a:endParaRPr lang="en-IN" sz="2400" b="1" u="none" strike="noStrike" kern="1200" baseline="0" dirty="0" smtClean="0">
                        <a:solidFill>
                          <a:schemeClr val="tx1"/>
                        </a:solidFill>
                        <a:latin typeface="+mn-lt"/>
                        <a:ea typeface="+mn-ea"/>
                        <a:cs typeface="+mn-cs"/>
                      </a:endParaRPr>
                    </a:p>
                  </a:txBody>
                  <a:tcPr/>
                </a:tc>
                <a:tc>
                  <a:txBody>
                    <a:bodyPr/>
                    <a:lstStyle/>
                    <a:p>
                      <a:endParaRPr lang="en-US" sz="2400" u="none" strike="noStrike" kern="1200" baseline="0" dirty="0" smtClean="0">
                        <a:solidFill>
                          <a:schemeClr val="tx1"/>
                        </a:solidFill>
                        <a:latin typeface="+mn-lt"/>
                        <a:ea typeface="+mn-ea"/>
                        <a:cs typeface="+mn-cs"/>
                      </a:endParaRPr>
                    </a:p>
                  </a:txBody>
                  <a:tcPr/>
                </a:tc>
              </a:tr>
              <a:tr h="280040">
                <a:tc>
                  <a:txBody>
                    <a:bodyPr/>
                    <a:lstStyle/>
                    <a:p>
                      <a:endParaRPr lang="en-IN" sz="2400" dirty="0"/>
                    </a:p>
                  </a:txBody>
                  <a:tcPr/>
                </a:tc>
                <a:tc gridSpan="3">
                  <a:txBody>
                    <a:bodyPr/>
                    <a:lstStyle/>
                    <a:p>
                      <a:r>
                        <a:rPr lang="en-US" sz="2000" i="1" u="none" strike="noStrike" kern="1200" baseline="0" dirty="0" smtClean="0"/>
                        <a:t>Aggregate value of all goods supplied by SEZs to DTA units for which the DTA units have filed bill of entry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L</a:t>
                      </a:r>
                      <a:endParaRPr lang="en-IN" sz="2400" b="1"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Turnover for the period under composition scheme </a:t>
                      </a:r>
                      <a:endParaRPr lang="en-US" sz="24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r>
                        <a:rPr lang="en-IN" sz="2400" b="1" u="none" strike="noStrike" kern="1200" baseline="0" dirty="0" smtClean="0"/>
                        <a:t>(-)</a:t>
                      </a:r>
                      <a:endParaRPr lang="en-IN" sz="24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endParaRPr lang="en-US" sz="2400" b="1" u="none" strike="noStrike" kern="1200" baseline="0" dirty="0" smtClean="0">
                        <a:solidFill>
                          <a:schemeClr val="tx1"/>
                        </a:solidFill>
                        <a:latin typeface="+mn-lt"/>
                        <a:ea typeface="+mn-ea"/>
                        <a:cs typeface="+mn-cs"/>
                      </a:endParaRPr>
                    </a:p>
                  </a:txBody>
                  <a:tcPr/>
                </a:tc>
              </a:tr>
              <a:tr h="359790">
                <a:tc>
                  <a:txBody>
                    <a:bodyPr/>
                    <a:lstStyle/>
                    <a:p>
                      <a:pPr marL="457154" lvl="1"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pPr marL="0" algn="l" defTabSz="914306" rtl="0" eaLnBrk="1" latinLnBrk="0" hangingPunct="1"/>
                      <a:r>
                        <a:rPr lang="en-US" sz="2000" i="1" u="none" strike="noStrike" kern="1200" baseline="0" dirty="0" smtClean="0"/>
                        <a:t>There may be cases where registered persons might have opted out of the composition scheme during the current financial year. Their turnover as per the audited Annual Financial Statement would include turnover both as composition taxpayer as well as normal taxpayer. Therefore, the turnover for which GST was paid under the composition scheme shall be declared here.</a:t>
                      </a:r>
                      <a:endParaRPr lang="en-US" sz="2000" b="0" i="1" u="none" strike="noStrike" kern="1200" baseline="0" dirty="0" smtClean="0">
                        <a:solidFill>
                          <a:schemeClr val="dk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3" algn="l" defTabSz="914306" rtl="0" eaLnBrk="1" latinLnBrk="0" hangingPunct="1"/>
                      <a:r>
                        <a:rPr lang="en-IN" sz="2400" b="1" u="none" strike="noStrike" kern="1200" baseline="0" dirty="0" smtClean="0"/>
                        <a:t>M</a:t>
                      </a:r>
                      <a:endParaRPr lang="en-IN" sz="2400" b="1"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Adjustments in turnover under section 15 and rules thereunder</a:t>
                      </a:r>
                      <a:endParaRPr lang="en-US" sz="24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r>
                        <a:rPr lang="en-IN" sz="2000" b="1" u="none" strike="noStrike" kern="1200" baseline="0" dirty="0" smtClean="0"/>
                        <a:t>(+/-) </a:t>
                      </a:r>
                      <a:endParaRPr lang="en-IN" sz="2000" b="1" u="none" strike="noStrike" kern="1200" baseline="0" dirty="0" smtClean="0">
                        <a:solidFill>
                          <a:schemeClr val="tx1"/>
                        </a:solidFill>
                        <a:latin typeface="+mn-lt"/>
                        <a:ea typeface="+mn-ea"/>
                        <a:cs typeface="+mn-cs"/>
                      </a:endParaRPr>
                    </a:p>
                  </a:txBody>
                  <a:tcPr/>
                </a:tc>
                <a:tc>
                  <a:txBody>
                    <a:bodyPr/>
                    <a:lstStyle/>
                    <a:p>
                      <a:endParaRPr lang="en-IN" dirty="0"/>
                    </a:p>
                  </a:txBody>
                  <a:tcPr/>
                </a:tc>
              </a:tr>
              <a:tr h="359790">
                <a:tc>
                  <a:txBody>
                    <a:bodyPr/>
                    <a:lstStyle/>
                    <a:p>
                      <a:pPr marL="457154" lvl="1" algn="l" defTabSz="914306" rtl="0" eaLnBrk="1" latinLnBrk="0" hangingPunct="1"/>
                      <a:endParaRPr lang="en-IN" sz="2400" b="0" i="0" u="none" strike="noStrike" kern="1200" baseline="0" dirty="0">
                        <a:solidFill>
                          <a:schemeClr val="dk1"/>
                        </a:solidFill>
                        <a:latin typeface="+mn-lt"/>
                        <a:ea typeface="+mn-ea"/>
                        <a:cs typeface="+mn-cs"/>
                      </a:endParaRPr>
                    </a:p>
                  </a:txBody>
                  <a:tcPr/>
                </a:tc>
                <a:tc gridSpan="3">
                  <a:txBody>
                    <a:bodyPr/>
                    <a:lstStyle/>
                    <a:p>
                      <a:r>
                        <a:rPr lang="en-US" sz="2000" i="1" u="none" strike="noStrike" kern="1200" baseline="0" dirty="0" smtClean="0"/>
                        <a:t>There may be cases where the taxable value and the invoice value differ due to valuation principles under section 15 of the CGST Act, 2017 and rules thereunder. Therefore, any difference between the turnover reported in the Annual Return (GSTR 9) and turnover reported in the audited Annual Financial Statement due to difference in valuation of supplies shall be declared here.</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sz="1800" b="0" i="0" u="none" strike="noStrike" kern="1200" baseline="0" dirty="0" smtClean="0">
                        <a:solidFill>
                          <a:schemeClr val="dk1"/>
                        </a:solidFill>
                        <a:latin typeface="+mn-lt"/>
                        <a:ea typeface="+mn-ea"/>
                        <a:cs typeface="+mn-cs"/>
                      </a:endParaRPr>
                    </a:p>
                  </a:txBody>
                  <a:tcPr/>
                </a:tc>
                <a:tc hMerge="1">
                  <a:txBody>
                    <a:bodyPr/>
                    <a:lstStyle/>
                    <a:p>
                      <a:endParaRPr lang="en-IN" dirty="0"/>
                    </a:p>
                  </a:txBody>
                  <a:tcPr/>
                </a:tc>
              </a:tr>
            </a:tbl>
          </a:graphicData>
        </a:graphic>
      </p:graphicFrame>
      <p:sp>
        <p:nvSpPr>
          <p:cNvPr id="4" name="TextBox 3"/>
          <p:cNvSpPr txBox="1"/>
          <p:nvPr/>
        </p:nvSpPr>
        <p:spPr>
          <a:xfrm>
            <a:off x="4950792" y="2348880"/>
            <a:ext cx="6768751" cy="3108543"/>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Construction contracts where materials are supplied by awarder, though contractor is responsible</a:t>
            </a:r>
          </a:p>
          <a:p>
            <a:pPr marL="342900" indent="-342900" algn="just">
              <a:buFontTx/>
              <a:buChar char="-"/>
            </a:pPr>
            <a:r>
              <a:rPr lang="en-US" sz="2800" b="1" dirty="0" smtClean="0">
                <a:solidFill>
                  <a:schemeClr val="bg1"/>
                </a:solidFill>
              </a:rPr>
              <a:t>Incidental charges like transportation not accounted as income</a:t>
            </a:r>
          </a:p>
          <a:p>
            <a:pPr marL="342900" indent="-342900" algn="just">
              <a:buFontTx/>
              <a:buChar char="-"/>
            </a:pPr>
            <a:r>
              <a:rPr lang="en-US" sz="2800" b="1" dirty="0" smtClean="0">
                <a:solidFill>
                  <a:schemeClr val="bg1"/>
                </a:solidFill>
              </a:rPr>
              <a:t>Valuation rules adjustments</a:t>
            </a:r>
          </a:p>
        </p:txBody>
      </p:sp>
    </p:spTree>
    <p:extLst>
      <p:ext uri="{BB962C8B-B14F-4D97-AF65-F5344CB8AC3E}">
        <p14:creationId xmlns:p14="http://schemas.microsoft.com/office/powerpoint/2010/main" xmlns="" val="409653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88640"/>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1920571404"/>
              </p:ext>
            </p:extLst>
          </p:nvPr>
        </p:nvGraphicFramePr>
        <p:xfrm>
          <a:off x="342280" y="908720"/>
          <a:ext cx="11449272" cy="5364480"/>
        </p:xfrm>
        <a:graphic>
          <a:graphicData uri="http://schemas.openxmlformats.org/drawingml/2006/table">
            <a:tbl>
              <a:tblPr firstRow="1" bandRow="1">
                <a:tableStyleId>{616DA210-FB5B-4158-B5E0-FEB733F419BA}</a:tableStyleId>
              </a:tblPr>
              <a:tblGrid>
                <a:gridCol w="1315988"/>
                <a:gridCol w="7396980"/>
                <a:gridCol w="720080"/>
                <a:gridCol w="2016224"/>
              </a:tblGrid>
              <a:tr h="359790">
                <a:tc>
                  <a:txBody>
                    <a:bodyPr/>
                    <a:lstStyle/>
                    <a:p>
                      <a:pPr marL="914306" lvl="3" algn="l" defTabSz="914306" rtl="0" eaLnBrk="1" latinLnBrk="0" hangingPunct="1"/>
                      <a:r>
                        <a:rPr lang="en-IN" sz="2400" u="none" strike="noStrike" kern="1200" baseline="0" dirty="0" smtClean="0"/>
                        <a:t>N</a:t>
                      </a:r>
                      <a:endParaRPr lang="en-IN" sz="2400" b="1"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US" sz="2400" u="none" strike="noStrike" kern="1200" baseline="0" dirty="0" smtClean="0"/>
                        <a:t>Adjustments in turnover due to foreign exchange fluctuations </a:t>
                      </a:r>
                      <a:endParaRPr lang="en-US" sz="24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r>
                        <a:rPr lang="en-IN" sz="2000" u="none" strike="noStrike" kern="1200" baseline="0" dirty="0" smtClean="0"/>
                        <a:t>(+/-) </a:t>
                      </a:r>
                      <a:endParaRPr lang="en-IN" sz="20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endParaRPr lang="en-US" sz="2000" b="1" u="none" strike="noStrike" kern="1200" baseline="0" dirty="0" smtClean="0">
                        <a:solidFill>
                          <a:schemeClr val="tx1"/>
                        </a:solidFill>
                        <a:latin typeface="+mn-lt"/>
                        <a:ea typeface="+mn-ea"/>
                        <a:cs typeface="+mn-cs"/>
                      </a:endParaRPr>
                    </a:p>
                  </a:txBody>
                  <a:tcPr/>
                </a:tc>
              </a:tr>
              <a:tr h="359790">
                <a:tc>
                  <a:txBody>
                    <a:bodyPr/>
                    <a:lstStyle/>
                    <a:p>
                      <a:pPr marL="0" lvl="1" algn="l" defTabSz="914306" rtl="0" eaLnBrk="1" latinLnBrk="0" hangingPunct="1"/>
                      <a:endParaRPr lang="en-IN" sz="2000" b="1" u="none" strike="noStrike" kern="1200" baseline="0" dirty="0">
                        <a:solidFill>
                          <a:schemeClr val="tx1"/>
                        </a:solidFill>
                        <a:latin typeface="+mn-lt"/>
                        <a:ea typeface="+mn-ea"/>
                        <a:cs typeface="+mn-cs"/>
                      </a:endParaRPr>
                    </a:p>
                  </a:txBody>
                  <a:tcPr/>
                </a:tc>
                <a:tc gridSpan="3">
                  <a:txBody>
                    <a:bodyPr/>
                    <a:lstStyle/>
                    <a:p>
                      <a:r>
                        <a:rPr lang="en-US" sz="2000" i="1" u="none" strike="noStrike" kern="1200" baseline="0" dirty="0" smtClean="0"/>
                        <a:t>Any difference between the turnover reported in the Annual Return (GSTR9) and turnover reported in the audited Annual Financial Statement due to foreign exchange fluctuations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sz="18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3" algn="l" defTabSz="914306" rtl="0" eaLnBrk="1" latinLnBrk="0" hangingPunct="1"/>
                      <a:r>
                        <a:rPr lang="en-IN" sz="2400" b="1" u="none" strike="noStrike" kern="1200" baseline="0" dirty="0" smtClean="0"/>
                        <a:t>O</a:t>
                      </a:r>
                      <a:endParaRPr lang="en-IN" sz="2400" b="1"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Adjustments in turnover due to reasons not listed above </a:t>
                      </a:r>
                      <a:endParaRPr lang="en-US" sz="24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r>
                        <a:rPr lang="en-IN" sz="2000" b="1" u="none" strike="noStrike" kern="1200" baseline="0" dirty="0" smtClean="0"/>
                        <a:t>(+/-) </a:t>
                      </a:r>
                      <a:endParaRPr lang="en-IN" sz="2000" b="1" u="none" strike="noStrike" kern="1200" baseline="0" dirty="0" smtClean="0">
                        <a:solidFill>
                          <a:schemeClr val="tx1"/>
                        </a:solidFill>
                        <a:latin typeface="+mn-lt"/>
                        <a:ea typeface="+mn-ea"/>
                        <a:cs typeface="+mn-cs"/>
                      </a:endParaRPr>
                    </a:p>
                  </a:txBody>
                  <a:tcPr/>
                </a:tc>
                <a:tc>
                  <a:txBody>
                    <a:bodyPr/>
                    <a:lstStyle/>
                    <a:p>
                      <a:pPr marL="0" algn="l" defTabSz="914306" rtl="0" eaLnBrk="1" latinLnBrk="0" hangingPunct="1"/>
                      <a:endParaRPr lang="en-US" sz="2000" b="1" u="none" strike="noStrike" kern="1200" baseline="0" dirty="0" smtClean="0">
                        <a:solidFill>
                          <a:schemeClr val="tx1"/>
                        </a:solidFill>
                        <a:latin typeface="+mn-lt"/>
                        <a:ea typeface="+mn-ea"/>
                        <a:cs typeface="+mn-cs"/>
                      </a:endParaRPr>
                    </a:p>
                  </a:txBody>
                  <a:tcPr/>
                </a:tc>
              </a:tr>
              <a:tr h="359790">
                <a:tc>
                  <a:txBody>
                    <a:bodyPr/>
                    <a:lstStyle/>
                    <a:p>
                      <a:pPr marL="0" lvl="1" algn="l" defTabSz="914306" rtl="0" eaLnBrk="1" latinLnBrk="0" hangingPunct="1"/>
                      <a:endParaRPr lang="en-IN" sz="2400" b="1" u="none" strike="noStrike" kern="1200" baseline="0" dirty="0">
                        <a:solidFill>
                          <a:schemeClr val="tx1"/>
                        </a:solidFill>
                        <a:latin typeface="+mn-lt"/>
                        <a:ea typeface="+mn-ea"/>
                        <a:cs typeface="+mn-cs"/>
                      </a:endParaRPr>
                    </a:p>
                  </a:txBody>
                  <a:tcPr/>
                </a:tc>
                <a:tc gridSpan="3">
                  <a:txBody>
                    <a:bodyPr/>
                    <a:lstStyle/>
                    <a:p>
                      <a:r>
                        <a:rPr lang="en-US" sz="2000" i="1" u="none" strike="noStrike" kern="1200" baseline="0" dirty="0" smtClean="0"/>
                        <a:t>Any difference between the turnover reported in the Annual Return (GSTR9) and turnover reported in the audited Annual Financial Statement due to reasons not listed above shall be declared here. </a:t>
                      </a:r>
                      <a:r>
                        <a:rPr lang="en-US" sz="1800" i="1" u="none" strike="noStrike" kern="1200" baseline="0" dirty="0" smtClean="0"/>
                        <a:t>	</a:t>
                      </a:r>
                      <a:endParaRPr lang="en-US" sz="1800" b="0" i="1" u="none" strike="noStrike" kern="1200" baseline="0" dirty="0" smtClean="0">
                        <a:solidFill>
                          <a:schemeClr val="dk1"/>
                        </a:solidFill>
                        <a:latin typeface="+mn-lt"/>
                        <a:ea typeface="+mn-ea"/>
                        <a:cs typeface="+mn-cs"/>
                      </a:endParaRPr>
                    </a:p>
                  </a:txBody>
                  <a:tcPr/>
                </a:tc>
                <a:tc hMerge="1">
                  <a:txBody>
                    <a:bodyPr/>
                    <a:lstStyle/>
                    <a:p>
                      <a:endParaRPr lang="en-IN" sz="1800" b="0"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400" b="1" u="none" strike="noStrike" kern="1200" baseline="0" dirty="0" smtClean="0"/>
                        <a:t>P</a:t>
                      </a:r>
                      <a:endParaRPr lang="en-IN" sz="2400" b="1" u="none" strike="noStrike" kern="1200" baseline="0" dirty="0">
                        <a:solidFill>
                          <a:schemeClr val="tx1"/>
                        </a:solidFill>
                        <a:latin typeface="+mn-lt"/>
                        <a:ea typeface="+mn-ea"/>
                        <a:cs typeface="+mn-cs"/>
                      </a:endParaRPr>
                    </a:p>
                  </a:txBody>
                  <a:tcPr/>
                </a:tc>
                <a:tc>
                  <a:txBody>
                    <a:bodyPr/>
                    <a:lstStyle/>
                    <a:p>
                      <a:r>
                        <a:rPr lang="en-US" sz="2400" b="1" u="none" strike="noStrike" kern="1200" baseline="0" dirty="0" smtClean="0"/>
                        <a:t>Annual turnover after adjustments as above </a:t>
                      </a:r>
                      <a:endParaRPr lang="en-US" sz="2400" b="1" u="none" strike="noStrike" kern="1200" baseline="0" dirty="0" smtClean="0">
                        <a:solidFill>
                          <a:schemeClr val="tx1"/>
                        </a:solidFill>
                        <a:latin typeface="+mn-lt"/>
                        <a:ea typeface="+mn-ea"/>
                        <a:cs typeface="+mn-cs"/>
                      </a:endParaRPr>
                    </a:p>
                  </a:txBody>
                  <a:tcPr/>
                </a:tc>
                <a:tc gridSpan="2">
                  <a:txBody>
                    <a:bodyPr/>
                    <a:lstStyle/>
                    <a:p>
                      <a:pPr algn="ctr"/>
                      <a:r>
                        <a:rPr lang="en-IN" sz="1800" b="1"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914306" lvl="3" algn="l" defTabSz="914306" rtl="0" eaLnBrk="1" latinLnBrk="0" hangingPunct="1"/>
                      <a:r>
                        <a:rPr lang="en-IN" sz="2400" b="1" u="none" strike="noStrike" kern="1200" baseline="0" dirty="0" smtClean="0"/>
                        <a:t>Q</a:t>
                      </a:r>
                      <a:endParaRPr lang="en-IN" sz="2400" b="1"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US" sz="2400" b="1" u="none" strike="noStrike" kern="1200" baseline="0" dirty="0" smtClean="0"/>
                        <a:t>Turnover as declared in Annual Return (GSTR9) </a:t>
                      </a:r>
                      <a:endParaRPr lang="en-US" sz="2400" b="1" u="none" strike="noStrike" kern="1200" baseline="0" dirty="0" smtClean="0">
                        <a:solidFill>
                          <a:schemeClr val="tx1"/>
                        </a:solidFill>
                        <a:latin typeface="+mn-lt"/>
                        <a:ea typeface="+mn-ea"/>
                        <a:cs typeface="+mn-cs"/>
                      </a:endParaRPr>
                    </a:p>
                  </a:txBody>
                  <a:tcPr/>
                </a:tc>
                <a:tc gridSpan="2">
                  <a:txBody>
                    <a:bodyPr/>
                    <a:lstStyle/>
                    <a:p>
                      <a:pPr marL="0" algn="ctr" defTabSz="914306" rtl="0" eaLnBrk="1" latinLnBrk="0" hangingPunct="1"/>
                      <a:endParaRPr lang="en-IN" sz="2400" b="1" i="0" u="none" strike="noStrike" kern="1200" baseline="0" dirty="0" smtClean="0">
                        <a:solidFill>
                          <a:schemeClr val="dk1"/>
                        </a:solidFill>
                        <a:latin typeface="+mn-lt"/>
                        <a:ea typeface="+mn-ea"/>
                        <a:cs typeface="+mn-cs"/>
                      </a:endParaRPr>
                    </a:p>
                  </a:txBody>
                  <a:tcPr/>
                </a:tc>
                <a:tc hMerge="1">
                  <a:txBody>
                    <a:bodyPr/>
                    <a:lstStyle/>
                    <a:p>
                      <a:endParaRPr lang="en-US" sz="1800" b="0" i="0" u="none" strike="noStrike" kern="1200" baseline="0" dirty="0" smtClean="0">
                        <a:solidFill>
                          <a:schemeClr val="dk1"/>
                        </a:solidFill>
                        <a:latin typeface="+mn-lt"/>
                        <a:ea typeface="+mn-ea"/>
                        <a:cs typeface="+mn-cs"/>
                      </a:endParaRPr>
                    </a:p>
                  </a:txBody>
                  <a:tcPr/>
                </a:tc>
              </a:tr>
              <a:tr h="359790">
                <a:tc>
                  <a:txBody>
                    <a:bodyPr/>
                    <a:lstStyle/>
                    <a:p>
                      <a:pPr marL="0" lvl="1" algn="l" defTabSz="914306" rtl="0" eaLnBrk="1" latinLnBrk="0" hangingPunct="1"/>
                      <a:endParaRPr lang="en-IN" sz="2400" b="1" u="none" strike="noStrike" kern="1200" baseline="0" dirty="0">
                        <a:solidFill>
                          <a:schemeClr val="tx1"/>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Annual turnover as declared in the Annual Return (GSTR 9) shall be declared here. This turnover may be derived from Sr. No. 5N, 10 and 11 of Annual </a:t>
                      </a:r>
                      <a:r>
                        <a:rPr lang="en-IN" sz="2000" i="1" u="none" strike="noStrike" kern="1200" baseline="0" dirty="0" smtClean="0"/>
                        <a:t>Return (GSTR 9). 	</a:t>
                      </a:r>
                      <a:endParaRPr lang="en-IN" sz="2000" b="0" i="1" u="none" strike="noStrike" kern="1200" baseline="0" dirty="0" smtClean="0">
                        <a:solidFill>
                          <a:schemeClr val="dk1"/>
                        </a:solidFill>
                        <a:latin typeface="+mn-lt"/>
                        <a:ea typeface="+mn-ea"/>
                        <a:cs typeface="+mn-cs"/>
                      </a:endParaRPr>
                    </a:p>
                  </a:txBody>
                  <a:tcPr/>
                </a:tc>
                <a:tc hMerge="1">
                  <a:txBody>
                    <a:bodyPr/>
                    <a:lstStyle/>
                    <a:p>
                      <a:pPr marL="0" algn="ctr" defTabSz="914306" rtl="0" eaLnBrk="1" latinLnBrk="0" hangingPunct="1"/>
                      <a:endParaRPr lang="en-IN" sz="2400" b="0" i="0" u="none" strike="noStrike" kern="1200" baseline="0" dirty="0" smtClean="0">
                        <a:solidFill>
                          <a:schemeClr val="dk1"/>
                        </a:solidFill>
                        <a:latin typeface="+mn-lt"/>
                        <a:ea typeface="+mn-ea"/>
                        <a:cs typeface="+mn-cs"/>
                      </a:endParaRPr>
                    </a:p>
                  </a:txBody>
                  <a:tcPr/>
                </a:tc>
                <a:tc hMerge="1">
                  <a:txBody>
                    <a:bodyPr/>
                    <a:lstStyle/>
                    <a:p>
                      <a:endParaRPr lang="en-IN"/>
                    </a:p>
                  </a:txBody>
                  <a:tcPr/>
                </a:tc>
              </a:tr>
              <a:tr h="359790">
                <a:tc>
                  <a:txBody>
                    <a:bodyPr/>
                    <a:lstStyle/>
                    <a:p>
                      <a:pPr marL="914306" lvl="3" algn="l" defTabSz="914306" rtl="0" eaLnBrk="1" latinLnBrk="0" hangingPunct="1"/>
                      <a:r>
                        <a:rPr lang="en-IN" sz="2400" b="1" u="none" strike="noStrike" kern="1200" baseline="0" dirty="0" smtClean="0"/>
                        <a:t>R</a:t>
                      </a:r>
                      <a:endParaRPr lang="en-IN" sz="2400" b="1"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Un-Reconciled turnover (Q - P) </a:t>
                      </a:r>
                      <a:endParaRPr lang="en-IN" sz="2400" b="1" u="none" strike="noStrike" kern="1200" baseline="0" dirty="0" smtClean="0">
                        <a:solidFill>
                          <a:schemeClr val="tx1"/>
                        </a:solidFill>
                        <a:latin typeface="+mn-lt"/>
                        <a:ea typeface="+mn-ea"/>
                        <a:cs typeface="+mn-cs"/>
                      </a:endParaRPr>
                    </a:p>
                  </a:txBody>
                  <a:tcPr/>
                </a:tc>
                <a:tc gridSpan="2">
                  <a:txBody>
                    <a:bodyPr/>
                    <a:lstStyle/>
                    <a:p>
                      <a:pPr algn="ctr"/>
                      <a:r>
                        <a:rPr lang="en-IN" sz="1800" b="1" u="none" strike="noStrike" kern="1200" baseline="0" dirty="0" smtClean="0"/>
                        <a:t>AT1 	</a:t>
                      </a:r>
                      <a:endParaRPr lang="en-IN" sz="1800" b="1" i="0" u="none" strike="noStrike" kern="1200" baseline="0" dirty="0" smtClean="0">
                        <a:solidFill>
                          <a:schemeClr val="dk1"/>
                        </a:solidFill>
                        <a:latin typeface="+mn-lt"/>
                        <a:ea typeface="+mn-ea"/>
                        <a:cs typeface="+mn-cs"/>
                      </a:endParaRPr>
                    </a:p>
                  </a:txBody>
                  <a:tcPr/>
                </a:tc>
                <a:tc hMerge="1">
                  <a:txBody>
                    <a:bodyPr/>
                    <a:lstStyle/>
                    <a:p>
                      <a:endParaRPr lang="en-IN" sz="1800" b="0" i="0" u="none" strike="noStrike" kern="1200" baseline="0" dirty="0" smtClean="0">
                        <a:solidFill>
                          <a:schemeClr val="dk1"/>
                        </a:solidFill>
                        <a:latin typeface="+mn-lt"/>
                        <a:ea typeface="+mn-ea"/>
                        <a:cs typeface="+mn-cs"/>
                      </a:endParaRPr>
                    </a:p>
                  </a:txBody>
                  <a:tcPr/>
                </a:tc>
              </a:tr>
            </a:tbl>
          </a:graphicData>
        </a:graphic>
      </p:graphicFrame>
      <p:sp>
        <p:nvSpPr>
          <p:cNvPr id="2" name="Line Callout 1 1"/>
          <p:cNvSpPr/>
          <p:nvPr/>
        </p:nvSpPr>
        <p:spPr>
          <a:xfrm>
            <a:off x="9343280" y="620688"/>
            <a:ext cx="2088232" cy="151216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2 types; one at the time of supply; other at the time of realisation of proceeds</a:t>
            </a:r>
            <a:endParaRPr lang="en-IN" dirty="0"/>
          </a:p>
        </p:txBody>
      </p:sp>
      <p:pic>
        <p:nvPicPr>
          <p:cNvPr id="6" name="Picture 5" descr="Screen Clipping"/>
          <p:cNvPicPr>
            <a:picLocks noChangeAspect="1"/>
          </p:cNvPicPr>
          <p:nvPr/>
        </p:nvPicPr>
        <p:blipFill>
          <a:blip r:embed="rId2"/>
          <a:stretch>
            <a:fillRect/>
          </a:stretch>
        </p:blipFill>
        <p:spPr>
          <a:xfrm>
            <a:off x="6027737" y="3387723"/>
            <a:ext cx="6350" cy="82554"/>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66616" y="826608"/>
            <a:ext cx="9633380" cy="5410704"/>
          </a:xfrm>
          <a:prstGeom prst="rect">
            <a:avLst/>
          </a:prstGeom>
        </p:spPr>
      </p:pic>
      <p:sp>
        <p:nvSpPr>
          <p:cNvPr id="11" name="TextBox 10"/>
          <p:cNvSpPr txBox="1"/>
          <p:nvPr/>
        </p:nvSpPr>
        <p:spPr>
          <a:xfrm>
            <a:off x="5598864" y="3037543"/>
            <a:ext cx="6264696" cy="2862322"/>
          </a:xfrm>
          <a:prstGeom prst="rect">
            <a:avLst/>
          </a:prstGeom>
          <a:solidFill>
            <a:srgbClr val="0000FF"/>
          </a:solidFill>
        </p:spPr>
        <p:txBody>
          <a:bodyPr wrap="square" rtlCol="0">
            <a:spAutoFit/>
          </a:bodyPr>
          <a:lstStyle/>
          <a:p>
            <a:r>
              <a:rPr lang="en-IN" dirty="0">
                <a:solidFill>
                  <a:schemeClr val="bg1"/>
                </a:solidFill>
              </a:rPr>
              <a:t>The turnover arrived</a:t>
            </a:r>
          </a:p>
          <a:p>
            <a:r>
              <a:rPr lang="en-US" dirty="0">
                <a:solidFill>
                  <a:schemeClr val="bg1"/>
                </a:solidFill>
              </a:rPr>
              <a:t>at </a:t>
            </a:r>
            <a:r>
              <a:rPr lang="en-US" dirty="0" smtClean="0">
                <a:solidFill>
                  <a:schemeClr val="bg1"/>
                </a:solidFill>
              </a:rPr>
              <a:t>Sl.No.5P </a:t>
            </a:r>
            <a:r>
              <a:rPr lang="en-US" dirty="0">
                <a:solidFill>
                  <a:schemeClr val="bg1"/>
                </a:solidFill>
              </a:rPr>
              <a:t>shall comprise of the following:</a:t>
            </a:r>
          </a:p>
          <a:p>
            <a:r>
              <a:rPr lang="en-US" dirty="0">
                <a:solidFill>
                  <a:schemeClr val="bg1"/>
                </a:solidFill>
              </a:rPr>
              <a:t>(a) taxable turnover of outward supply of goods and / or services;</a:t>
            </a:r>
          </a:p>
          <a:p>
            <a:r>
              <a:rPr lang="en-US" dirty="0">
                <a:solidFill>
                  <a:schemeClr val="bg1"/>
                </a:solidFill>
              </a:rPr>
              <a:t>(b) Exempt turnover of outward supply of goods and / or services;</a:t>
            </a:r>
          </a:p>
          <a:p>
            <a:r>
              <a:rPr lang="en-IN" dirty="0">
                <a:solidFill>
                  <a:schemeClr val="bg1"/>
                </a:solidFill>
              </a:rPr>
              <a:t>(c) Non-GST outward supplies turnover;</a:t>
            </a:r>
          </a:p>
          <a:p>
            <a:r>
              <a:rPr lang="en-US" dirty="0">
                <a:solidFill>
                  <a:schemeClr val="bg1"/>
                </a:solidFill>
              </a:rPr>
              <a:t>(d) Exports of goods and / or services turnover;</a:t>
            </a:r>
          </a:p>
          <a:p>
            <a:r>
              <a:rPr lang="en-US" dirty="0">
                <a:solidFill>
                  <a:schemeClr val="bg1"/>
                </a:solidFill>
              </a:rPr>
              <a:t>(e) Outward supplies liable to GST under reverse charge mechanism.</a:t>
            </a:r>
            <a:endParaRPr lang="en-IN" dirty="0">
              <a:solidFill>
                <a:schemeClr val="bg1"/>
              </a:solidFill>
            </a:endParaRPr>
          </a:p>
        </p:txBody>
      </p:sp>
    </p:spTree>
    <p:extLst>
      <p:ext uri="{BB962C8B-B14F-4D97-AF65-F5344CB8AC3E}">
        <p14:creationId xmlns:p14="http://schemas.microsoft.com/office/powerpoint/2010/main" xmlns="" val="8907360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9"/>
                                        </p:tgtEl>
                                      </p:cBhvr>
                                    </p:animEffect>
                                    <p:anim calcmode="lin" valueType="num">
                                      <p:cBhvr>
                                        <p:cTn id="22"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9"/>
                                        </p:tgtEl>
                                        <p:attrNameLst>
                                          <p:attrName>ppt_h</p:attrName>
                                        </p:attrNameLst>
                                      </p:cBhvr>
                                      <p:tavLst>
                                        <p:tav tm="0">
                                          <p:val>
                                            <p:strVal val="ppt_h"/>
                                          </p:val>
                                        </p:tav>
                                        <p:tav tm="100000">
                                          <p:val>
                                            <p:strVal val="ppt_h"/>
                                          </p:val>
                                        </p:tav>
                                      </p:tavLst>
                                    </p:anim>
                                    <p:set>
                                      <p:cBhvr>
                                        <p:cTn id="24" dur="1" fill="hold">
                                          <p:stCondLst>
                                            <p:cond delay="19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3"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2" animBg="1"/>
      <p:bldP spid="11"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88640"/>
            <a:ext cx="11059061" cy="523220"/>
          </a:xfrm>
          <a:prstGeom prst="rect">
            <a:avLst/>
          </a:prstGeom>
          <a:noFill/>
        </p:spPr>
        <p:txBody>
          <a:bodyPr wrap="square" rtlCol="0">
            <a:spAutoFit/>
          </a:bodyPr>
          <a:lstStyle/>
          <a:p>
            <a:pPr algn="ctr"/>
            <a:r>
              <a:rPr lang="en-IN" sz="2800" b="1" dirty="0" smtClean="0"/>
              <a:t>Reconciliation of gross turnover in AFS with GSTR 9</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1672343434"/>
              </p:ext>
            </p:extLst>
          </p:nvPr>
        </p:nvGraphicFramePr>
        <p:xfrm>
          <a:off x="342280" y="908720"/>
          <a:ext cx="11449272" cy="178308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0" algn="l" defTabSz="914306" rtl="0" eaLnBrk="1" latinLnBrk="0" hangingPunct="1"/>
                      <a:r>
                        <a:rPr lang="en-IN" sz="2400" u="none" strike="noStrike" kern="1200" baseline="0" dirty="0" smtClean="0"/>
                        <a:t>6</a:t>
                      </a:r>
                      <a:endParaRPr lang="en-IN" sz="2400" b="1" u="none" strike="noStrike" kern="1200" baseline="0" dirty="0">
                        <a:solidFill>
                          <a:schemeClr val="tx1"/>
                        </a:solidFill>
                        <a:latin typeface="+mn-lt"/>
                        <a:ea typeface="+mn-ea"/>
                        <a:cs typeface="+mn-cs"/>
                      </a:endParaRPr>
                    </a:p>
                  </a:txBody>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Reasons for Un - Reconciled difference in Annual Gross Turnover </a:t>
                      </a:r>
                      <a:endParaRPr lang="en-US" sz="2400" b="1" u="none" strike="noStrike" kern="1200" baseline="0" dirty="0" smtClean="0">
                        <a:solidFill>
                          <a:schemeClr val="tx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300" b="0" u="none" strike="noStrike" kern="1200" baseline="0" dirty="0" smtClean="0"/>
                        <a:t>A</a:t>
                      </a:r>
                      <a:endParaRPr lang="en-IN" sz="2300" b="0" i="0" u="none" strike="noStrike" kern="1200" baseline="0" dirty="0">
                        <a:solidFill>
                          <a:schemeClr val="dk1"/>
                        </a:solidFill>
                        <a:latin typeface="+mn-lt"/>
                        <a:ea typeface="+mn-ea"/>
                        <a:cs typeface="+mn-cs"/>
                      </a:endParaRPr>
                    </a:p>
                  </a:txBody>
                  <a:tcPr/>
                </a:tc>
                <a:tc>
                  <a:txBody>
                    <a:bodyPr/>
                    <a:lstStyle/>
                    <a:p>
                      <a:r>
                        <a:rPr lang="en-IN" sz="2300" b="0" u="none" strike="noStrike" kern="1200" baseline="0" dirty="0" smtClean="0"/>
                        <a:t>Reason 1 	</a:t>
                      </a:r>
                      <a:endParaRPr lang="en-IN" sz="2300" b="0" i="0" u="none" strike="noStrike" kern="1200" baseline="0" dirty="0" smtClean="0">
                        <a:solidFill>
                          <a:schemeClr val="dk1"/>
                        </a:solidFill>
                        <a:latin typeface="+mn-lt"/>
                        <a:ea typeface="+mn-ea"/>
                        <a:cs typeface="+mn-cs"/>
                      </a:endParaRPr>
                    </a:p>
                  </a:txBody>
                  <a:tcPr/>
                </a:tc>
                <a:tc>
                  <a:txBody>
                    <a:bodyPr/>
                    <a:lstStyle/>
                    <a:p>
                      <a:pPr algn="ctr"/>
                      <a:r>
                        <a:rPr lang="en-IN" sz="2300" b="0" u="none" strike="noStrike" kern="1200" baseline="0" dirty="0" smtClean="0"/>
                        <a:t>&lt;&lt;Text&gt;&gt; 	</a:t>
                      </a:r>
                      <a:endParaRPr lang="en-IN" sz="23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300" b="0" u="none" strike="noStrike" kern="1200" baseline="0" dirty="0" smtClean="0"/>
                        <a:t>B</a:t>
                      </a:r>
                      <a:endParaRPr lang="en-IN" sz="2300" b="0" i="0" u="none" strike="noStrike" kern="1200" baseline="0" dirty="0">
                        <a:solidFill>
                          <a:schemeClr val="dk1"/>
                        </a:solidFill>
                        <a:latin typeface="+mn-lt"/>
                        <a:ea typeface="+mn-ea"/>
                        <a:cs typeface="+mn-cs"/>
                      </a:endParaRPr>
                    </a:p>
                  </a:txBody>
                  <a:tcPr/>
                </a:tc>
                <a:tc>
                  <a:txBody>
                    <a:bodyPr/>
                    <a:lstStyle/>
                    <a:p>
                      <a:r>
                        <a:rPr lang="en-IN" sz="2300" b="0" u="none" strike="noStrike" kern="1200" baseline="0" dirty="0" smtClean="0"/>
                        <a:t>Reason 1 	</a:t>
                      </a:r>
                      <a:endParaRPr lang="en-IN" sz="2300" b="0" i="0" u="none" strike="noStrike" kern="1200" baseline="0" dirty="0" smtClean="0">
                        <a:solidFill>
                          <a:schemeClr val="dk1"/>
                        </a:solidFill>
                        <a:latin typeface="+mn-lt"/>
                        <a:ea typeface="+mn-ea"/>
                        <a:cs typeface="+mn-cs"/>
                      </a:endParaRPr>
                    </a:p>
                  </a:txBody>
                  <a:tcPr/>
                </a:tc>
                <a:tc>
                  <a:txBody>
                    <a:bodyPr/>
                    <a:lstStyle/>
                    <a:p>
                      <a:pPr algn="ctr"/>
                      <a:r>
                        <a:rPr lang="en-IN" sz="2300" b="0" u="none" strike="noStrike" kern="1200" baseline="0" dirty="0" smtClean="0"/>
                        <a:t>&lt;&lt;Text&gt;&gt; 	</a:t>
                      </a:r>
                      <a:endParaRPr lang="en-IN" sz="2300" b="0" i="0" u="none" strike="noStrike" kern="1200" baseline="0" dirty="0" smtClean="0">
                        <a:solidFill>
                          <a:schemeClr val="dk1"/>
                        </a:solidFill>
                        <a:latin typeface="+mn-lt"/>
                        <a:ea typeface="+mn-ea"/>
                        <a:cs typeface="+mn-cs"/>
                      </a:endParaRPr>
                    </a:p>
                  </a:txBody>
                  <a:tcPr/>
                </a:tc>
              </a:tr>
              <a:tr h="359790">
                <a:tc>
                  <a:txBody>
                    <a:bodyPr/>
                    <a:lstStyle/>
                    <a:p>
                      <a:pPr marL="914306" lvl="2" algn="l" defTabSz="914306" rtl="0" eaLnBrk="1" latinLnBrk="0" hangingPunct="1"/>
                      <a:r>
                        <a:rPr lang="en-IN" sz="2300" b="0" u="none" strike="noStrike" kern="1200" baseline="0" dirty="0" smtClean="0"/>
                        <a:t>C</a:t>
                      </a:r>
                      <a:endParaRPr lang="en-IN" sz="2300" b="0" i="0" u="none" strike="noStrike" kern="1200" baseline="0" dirty="0">
                        <a:solidFill>
                          <a:schemeClr val="dk1"/>
                        </a:solidFill>
                        <a:latin typeface="+mn-lt"/>
                        <a:ea typeface="+mn-ea"/>
                        <a:cs typeface="+mn-cs"/>
                      </a:endParaRPr>
                    </a:p>
                  </a:txBody>
                  <a:tcPr/>
                </a:tc>
                <a:tc>
                  <a:txBody>
                    <a:bodyPr/>
                    <a:lstStyle/>
                    <a:p>
                      <a:r>
                        <a:rPr lang="en-IN" sz="2300" b="0" u="none" strike="noStrike" kern="1200" baseline="0" dirty="0" smtClean="0"/>
                        <a:t>Reason 1 	</a:t>
                      </a:r>
                      <a:endParaRPr lang="en-IN" sz="2300" b="0" i="0" u="none" strike="noStrike" kern="1200" baseline="0" dirty="0" smtClean="0">
                        <a:solidFill>
                          <a:schemeClr val="dk1"/>
                        </a:solidFill>
                        <a:latin typeface="+mn-lt"/>
                        <a:ea typeface="+mn-ea"/>
                        <a:cs typeface="+mn-cs"/>
                      </a:endParaRPr>
                    </a:p>
                  </a:txBody>
                  <a:tcPr/>
                </a:tc>
                <a:tc>
                  <a:txBody>
                    <a:bodyPr/>
                    <a:lstStyle/>
                    <a:p>
                      <a:pPr algn="ctr"/>
                      <a:r>
                        <a:rPr lang="en-IN" sz="2300" b="0" u="none" strike="noStrike" kern="1200" baseline="0" dirty="0" smtClean="0"/>
                        <a:t>&lt;&lt;Text&gt;&gt; 	</a:t>
                      </a:r>
                      <a:endParaRPr lang="en-IN" sz="2300" b="0" i="0" u="none" strike="noStrike" kern="1200" baseline="0" dirty="0" smtClean="0">
                        <a:solidFill>
                          <a:schemeClr val="dk1"/>
                        </a:solidFill>
                        <a:latin typeface="+mn-lt"/>
                        <a:ea typeface="+mn-ea"/>
                        <a:cs typeface="+mn-cs"/>
                      </a:endParaRPr>
                    </a:p>
                  </a:txBody>
                  <a:tcPr/>
                </a:tc>
              </a:tr>
            </a:tbl>
          </a:graphicData>
        </a:graphic>
      </p:graphicFrame>
      <p:sp>
        <p:nvSpPr>
          <p:cNvPr id="4" name="TextBox 3"/>
          <p:cNvSpPr txBox="1"/>
          <p:nvPr/>
        </p:nvSpPr>
        <p:spPr>
          <a:xfrm>
            <a:off x="234268" y="3933056"/>
            <a:ext cx="6264696" cy="1477328"/>
          </a:xfrm>
          <a:prstGeom prst="rect">
            <a:avLst/>
          </a:prstGeom>
          <a:solidFill>
            <a:srgbClr val="0000FF"/>
          </a:solidFill>
        </p:spPr>
        <p:txBody>
          <a:bodyPr wrap="square" rtlCol="0">
            <a:spAutoFit/>
          </a:bodyPr>
          <a:lstStyle/>
          <a:p>
            <a:r>
              <a:rPr lang="en-US" dirty="0" smtClean="0">
                <a:solidFill>
                  <a:schemeClr val="bg1"/>
                </a:solidFill>
              </a:rPr>
              <a:t>Amounts shown in financials, but</a:t>
            </a:r>
          </a:p>
          <a:p>
            <a:r>
              <a:rPr lang="en-US" dirty="0" smtClean="0">
                <a:solidFill>
                  <a:schemeClr val="bg1"/>
                </a:solidFill>
              </a:rPr>
              <a:t>(a) Sales omitted in return;</a:t>
            </a:r>
          </a:p>
          <a:p>
            <a:r>
              <a:rPr lang="en-US" dirty="0" smtClean="0">
                <a:solidFill>
                  <a:schemeClr val="bg1"/>
                </a:solidFill>
              </a:rPr>
              <a:t>(b) Fixed asset sales not shown in return;</a:t>
            </a:r>
          </a:p>
          <a:p>
            <a:r>
              <a:rPr lang="en-IN" dirty="0" smtClean="0">
                <a:solidFill>
                  <a:schemeClr val="bg1"/>
                </a:solidFill>
              </a:rPr>
              <a:t>(c) Turnover excess reported in return</a:t>
            </a:r>
          </a:p>
          <a:p>
            <a:r>
              <a:rPr lang="en-IN" dirty="0" smtClean="0">
                <a:solidFill>
                  <a:schemeClr val="bg1"/>
                </a:solidFill>
              </a:rPr>
              <a:t>(d) Duplication in turnover reported in return</a:t>
            </a:r>
          </a:p>
        </p:txBody>
      </p:sp>
    </p:spTree>
    <p:extLst>
      <p:ext uri="{BB962C8B-B14F-4D97-AF65-F5344CB8AC3E}">
        <p14:creationId xmlns:p14="http://schemas.microsoft.com/office/powerpoint/2010/main" xmlns="" val="169850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70533"/>
            <a:ext cx="11059061" cy="1200329"/>
          </a:xfrm>
          <a:prstGeom prst="rect">
            <a:avLst/>
          </a:prstGeom>
          <a:noFill/>
        </p:spPr>
        <p:txBody>
          <a:bodyPr wrap="square" rtlCol="0">
            <a:spAutoFit/>
          </a:bodyPr>
          <a:lstStyle/>
          <a:p>
            <a:pPr algn="ctr"/>
            <a:r>
              <a:rPr lang="en-IN" sz="2800" b="1" dirty="0" smtClean="0"/>
              <a:t>Reconciliation of taxable turnover [</a:t>
            </a:r>
            <a:r>
              <a:rPr lang="en-US" sz="2200" b="1" dirty="0">
                <a:solidFill>
                  <a:srgbClr val="FF0000"/>
                </a:solidFill>
              </a:rPr>
              <a:t>The table provides for reconciliation of taxable turnover from the audited annual turnover after adjustments with the taxable turnover declared in annual return </a:t>
            </a:r>
            <a:r>
              <a:rPr lang="en-US" sz="2200" b="1" dirty="0" smtClean="0">
                <a:solidFill>
                  <a:srgbClr val="FF0000"/>
                </a:solidFill>
              </a:rPr>
              <a:t>GSTR-9</a:t>
            </a:r>
            <a:r>
              <a:rPr lang="en-US" sz="2200" b="1" dirty="0" smtClean="0"/>
              <a:t>]</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82627922"/>
              </p:ext>
            </p:extLst>
          </p:nvPr>
        </p:nvGraphicFramePr>
        <p:xfrm>
          <a:off x="414288" y="1867624"/>
          <a:ext cx="11449272" cy="429768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0" algn="l" defTabSz="914306" rtl="0" eaLnBrk="1" latinLnBrk="0" hangingPunct="1"/>
                      <a:r>
                        <a:rPr lang="en-IN" sz="2400" u="none" strike="noStrike" kern="1200" baseline="0" dirty="0" smtClean="0"/>
                        <a:t>7</a:t>
                      </a:r>
                      <a:endParaRPr lang="en-IN" sz="2400" b="1" u="none" strike="noStrike" kern="1200" baseline="0" dirty="0">
                        <a:solidFill>
                          <a:schemeClr val="tx1"/>
                        </a:solidFill>
                        <a:latin typeface="+mn-lt"/>
                        <a:ea typeface="+mn-ea"/>
                        <a:cs typeface="+mn-cs"/>
                      </a:endParaRPr>
                    </a:p>
                  </a:txBody>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Reconciliation of taxable turnover </a:t>
                      </a:r>
                      <a:endParaRPr lang="en-US" sz="2400" b="1" u="none" strike="noStrike" kern="1200" baseline="0" dirty="0" smtClean="0">
                        <a:solidFill>
                          <a:schemeClr val="tx1"/>
                        </a:solidFill>
                        <a:latin typeface="+mn-lt"/>
                        <a:ea typeface="+mn-ea"/>
                        <a:cs typeface="+mn-cs"/>
                      </a:endParaRPr>
                    </a:p>
                  </a:txBody>
                  <a:tcPr/>
                </a:tc>
                <a:tc hMerge="1">
                  <a:txBody>
                    <a:bodyPr/>
                    <a:lstStyle/>
                    <a:p>
                      <a:pPr marL="0" algn="l" defTabSz="914306" rtl="0" eaLnBrk="1" latinLnBrk="0" hangingPunct="1"/>
                      <a:endParaRPr lang="en-IN" sz="24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A</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Annual turnover after adjustments (from 5P above) </a:t>
                      </a:r>
                      <a:endParaRPr lang="en-IN" sz="2800" b="1" i="0" u="none" strike="noStrike" kern="1200" baseline="0" dirty="0" smtClean="0">
                        <a:solidFill>
                          <a:schemeClr val="dk1"/>
                        </a:solidFill>
                        <a:latin typeface="+mn-lt"/>
                        <a:ea typeface="+mn-ea"/>
                        <a:cs typeface="+mn-cs"/>
                      </a:endParaRPr>
                    </a:p>
                  </a:txBody>
                  <a:tcPr/>
                </a:tc>
                <a:tc>
                  <a:txBody>
                    <a:bodyPr/>
                    <a:lstStyle/>
                    <a:p>
                      <a:r>
                        <a:rPr lang="en-IN" sz="1800" b="1"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tc>
              </a:tr>
              <a:tr h="486896">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gridSpan="2">
                  <a:txBody>
                    <a:bodyPr/>
                    <a:lstStyle/>
                    <a:p>
                      <a:r>
                        <a:rPr lang="en-US" sz="2000" i="1" u="none" strike="noStrike" kern="1200" baseline="0" dirty="0" smtClean="0"/>
                        <a:t>Annual turnover as derived in Table 5P above would be auto-populated here.</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sz="1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B</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Value of Exempted, Nil Rated, Non-GST supplies, No-Supply turnover </a:t>
                      </a:r>
                      <a:endParaRPr lang="en-US" sz="2400" b="1" i="0" u="none" strike="noStrike" kern="1200" baseline="0" dirty="0" smtClean="0">
                        <a:solidFill>
                          <a:schemeClr val="dk1"/>
                        </a:solidFill>
                        <a:latin typeface="+mn-lt"/>
                        <a:ea typeface="+mn-ea"/>
                        <a:cs typeface="+mn-cs"/>
                      </a:endParaRPr>
                    </a:p>
                  </a:txBody>
                  <a:tcPr/>
                </a:tc>
                <a:tc>
                  <a:txBody>
                    <a:bodyPr/>
                    <a:lstStyle/>
                    <a:p>
                      <a:pPr algn="ctr"/>
                      <a:endParaRPr lang="en-IN" sz="2800" b="1" i="0" u="none" strike="noStrike" kern="1200" baseline="0" dirty="0" smtClean="0">
                        <a:solidFill>
                          <a:schemeClr val="dk1"/>
                        </a:solidFill>
                        <a:latin typeface="+mn-lt"/>
                        <a:ea typeface="+mn-ea"/>
                        <a:cs typeface="+mn-cs"/>
                      </a:endParaRPr>
                    </a:p>
                  </a:txBody>
                  <a:tcPr/>
                </a:tc>
              </a:tr>
              <a:tr h="359790">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gridSpan="2">
                  <a:txBody>
                    <a:bodyPr/>
                    <a:lstStyle/>
                    <a:p>
                      <a:r>
                        <a:rPr lang="en-US" sz="2000" i="1" u="none" strike="noStrike" kern="1200" baseline="0" dirty="0" smtClean="0"/>
                        <a:t>Value of exempted, nil rated, non-GST and no-supply turnover shall be declared here. This shall be reported net of credit notes, debit notes and amendments if any. 	</a:t>
                      </a:r>
                      <a:endParaRPr lang="en-US" sz="2000" b="0" i="1" u="none" strike="noStrike" kern="1200" baseline="0" dirty="0" smtClean="0">
                        <a:solidFill>
                          <a:schemeClr val="dk1"/>
                        </a:solidFill>
                        <a:latin typeface="+mn-lt"/>
                        <a:ea typeface="+mn-ea"/>
                        <a:cs typeface="+mn-cs"/>
                      </a:endParaRPr>
                    </a:p>
                  </a:txBody>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C</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Zero rated supplies without payment of tax 	</a:t>
                      </a:r>
                      <a:r>
                        <a:rPr lang="en-IN" sz="2400" b="1" u="none" strike="noStrike" kern="1200" baseline="0" dirty="0" smtClean="0"/>
                        <a:t> </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2800" b="1" i="0" u="none" strike="noStrike" kern="1200" baseline="0" dirty="0" smtClean="0">
                        <a:solidFill>
                          <a:schemeClr val="dk1"/>
                        </a:solidFill>
                        <a:latin typeface="+mn-lt"/>
                        <a:ea typeface="+mn-ea"/>
                        <a:cs typeface="+mn-cs"/>
                      </a:endParaRPr>
                    </a:p>
                  </a:txBody>
                  <a:tcPr/>
                </a:tc>
              </a:tr>
              <a:tr h="359790">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gridSpan="2">
                  <a:txBody>
                    <a:bodyPr/>
                    <a:lstStyle/>
                    <a:p>
                      <a:pPr marL="0" algn="l" defTabSz="914306" rtl="0" eaLnBrk="1" latinLnBrk="0" hangingPunct="1"/>
                      <a:r>
                        <a:rPr lang="en-US" sz="2000" i="1" u="none" strike="noStrike" kern="1200" baseline="0" dirty="0" smtClean="0"/>
                        <a:t>Value of zero rated supplies (including supplies to SEZs) on which tax is not paid shall be declared here. This shall be reported net of credit notes, debit notes and amendments if any </a:t>
                      </a:r>
                      <a:endParaRPr lang="en-US" sz="2000" b="0" i="1" u="none" strike="noStrike" kern="1200" baseline="0" dirty="0" smtClean="0">
                        <a:solidFill>
                          <a:schemeClr val="dk1"/>
                        </a:solidFill>
                        <a:latin typeface="+mn-lt"/>
                        <a:ea typeface="+mn-ea"/>
                        <a:cs typeface="+mn-cs"/>
                      </a:endParaRPr>
                    </a:p>
                  </a:txBody>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bl>
          </a:graphicData>
        </a:graphic>
      </p:graphicFrame>
      <p:sp>
        <p:nvSpPr>
          <p:cNvPr id="4" name="TextBox 3"/>
          <p:cNvSpPr txBox="1"/>
          <p:nvPr/>
        </p:nvSpPr>
        <p:spPr>
          <a:xfrm>
            <a:off x="0" y="1988840"/>
            <a:ext cx="6768751" cy="2677656"/>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Milk, water, educational and health services</a:t>
            </a:r>
          </a:p>
          <a:p>
            <a:pPr marL="342900" indent="-342900" algn="just">
              <a:buFontTx/>
              <a:buChar char="-"/>
            </a:pPr>
            <a:r>
              <a:rPr lang="en-US" sz="2800" b="1" dirty="0" smtClean="0">
                <a:solidFill>
                  <a:schemeClr val="bg1"/>
                </a:solidFill>
              </a:rPr>
              <a:t>Non taxable supplies such as petrol, alcohol for human consumption</a:t>
            </a:r>
          </a:p>
          <a:p>
            <a:pPr marL="342900" indent="-342900" algn="just">
              <a:buFontTx/>
              <a:buChar char="-"/>
            </a:pPr>
            <a:r>
              <a:rPr lang="en-US" sz="2800" b="1" dirty="0" smtClean="0">
                <a:solidFill>
                  <a:schemeClr val="bg1"/>
                </a:solidFill>
              </a:rPr>
              <a:t>No supplies like sale of land, betting and gambling</a:t>
            </a:r>
          </a:p>
        </p:txBody>
      </p:sp>
      <p:sp>
        <p:nvSpPr>
          <p:cNvPr id="5" name="TextBox 4"/>
          <p:cNvSpPr txBox="1"/>
          <p:nvPr/>
        </p:nvSpPr>
        <p:spPr>
          <a:xfrm>
            <a:off x="5022800" y="5085184"/>
            <a:ext cx="6768751" cy="954107"/>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If supplied by paying tax, such transaction not to be included</a:t>
            </a:r>
          </a:p>
        </p:txBody>
      </p:sp>
    </p:spTree>
    <p:extLst>
      <p:ext uri="{BB962C8B-B14F-4D97-AF65-F5344CB8AC3E}">
        <p14:creationId xmlns:p14="http://schemas.microsoft.com/office/powerpoint/2010/main" xmlns="" val="24204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70533"/>
            <a:ext cx="11059061" cy="523220"/>
          </a:xfrm>
          <a:prstGeom prst="rect">
            <a:avLst/>
          </a:prstGeom>
          <a:noFill/>
        </p:spPr>
        <p:txBody>
          <a:bodyPr wrap="square" rtlCol="0">
            <a:spAutoFit/>
          </a:bodyPr>
          <a:lstStyle/>
          <a:p>
            <a:pPr algn="ctr"/>
            <a:r>
              <a:rPr lang="en-IN" sz="2800" b="1" dirty="0" smtClean="0"/>
              <a:t>Reconciliation of taxable turnover</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3957723479"/>
              </p:ext>
            </p:extLst>
          </p:nvPr>
        </p:nvGraphicFramePr>
        <p:xfrm>
          <a:off x="342280" y="836712"/>
          <a:ext cx="11449272" cy="533400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D</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Supplies on which tax is to be paid by the recipient on reverse charge basis </a:t>
                      </a:r>
                      <a:endParaRPr lang="en-US" sz="2400" b="1" i="0" u="none" strike="noStrike" kern="1200" baseline="0" dirty="0" smtClean="0">
                        <a:solidFill>
                          <a:schemeClr val="dk1"/>
                        </a:solidFill>
                        <a:latin typeface="+mn-lt"/>
                        <a:ea typeface="+mn-ea"/>
                        <a:cs typeface="+mn-cs"/>
                      </a:endParaRPr>
                    </a:p>
                  </a:txBody>
                  <a:tcPr/>
                </a:tc>
                <a:tc>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1371460" lvl="3" algn="l" defTabSz="914306" rtl="0" eaLnBrk="1" latinLnBrk="0" hangingPunct="1"/>
                      <a:endParaRPr lang="en-IN" sz="3600" b="0" i="0" u="none" strike="noStrike" kern="1200" baseline="0" dirty="0">
                        <a:solidFill>
                          <a:schemeClr val="dk1"/>
                        </a:solidFill>
                        <a:latin typeface="+mn-lt"/>
                        <a:ea typeface="+mn-ea"/>
                        <a:cs typeface="+mn-cs"/>
                      </a:endParaRPr>
                    </a:p>
                  </a:txBody>
                  <a:tcPr/>
                </a:tc>
                <a:tc gridSpan="2">
                  <a:txBody>
                    <a:bodyPr/>
                    <a:lstStyle/>
                    <a:p>
                      <a:pPr marL="0" algn="l" defTabSz="914306" rtl="0" eaLnBrk="1" latinLnBrk="0" hangingPunct="1"/>
                      <a:r>
                        <a:rPr lang="en-US" sz="2000" i="1" u="none" strike="noStrike" kern="1200" baseline="0" dirty="0" smtClean="0"/>
                        <a:t>Value of reverse charge supplies on which tax is to be paid by the recipient shall be declared here. This shall be reported net of credit notes, debit notes and amendments if any.</a:t>
                      </a:r>
                      <a:endParaRPr lang="en-US" sz="2000" b="0" i="1" u="none" strike="noStrike" kern="1200" baseline="0" dirty="0" smtClean="0">
                        <a:solidFill>
                          <a:schemeClr val="dk1"/>
                        </a:solidFill>
                        <a:latin typeface="+mn-lt"/>
                        <a:ea typeface="+mn-ea"/>
                        <a:cs typeface="+mn-cs"/>
                      </a:endParaRPr>
                    </a:p>
                  </a:txBody>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E</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Taxable turnover as per adjustments above (A-B-C-D) 	</a:t>
                      </a:r>
                      <a:endParaRPr lang="en-US" sz="2400" b="1" i="0" u="none" strike="noStrike" kern="1200" baseline="0" dirty="0" smtClean="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&lt;Auto&gt; 	</a:t>
                      </a:r>
                      <a:endParaRPr lang="en-IN" sz="2400" b="1" i="0" u="none" strike="noStrike" kern="1200" baseline="0" dirty="0" smtClean="0">
                        <a:solidFill>
                          <a:schemeClr val="dk1"/>
                        </a:solidFill>
                        <a:latin typeface="+mn-lt"/>
                        <a:ea typeface="+mn-ea"/>
                        <a:cs typeface="+mn-cs"/>
                      </a:endParaRPr>
                    </a:p>
                  </a:txBody>
                  <a:tcPr/>
                </a:tc>
              </a:tr>
              <a:tr h="359790">
                <a:tc>
                  <a:txBody>
                    <a:bodyPr/>
                    <a:lstStyle/>
                    <a:p>
                      <a:pPr marL="1371460" lvl="3" algn="l" defTabSz="914306" rtl="0" eaLnBrk="1" latinLnBrk="0" hangingPunct="1"/>
                      <a:endParaRPr lang="en-IN" sz="3600" b="0" i="0" u="none" strike="noStrike" kern="1200" baseline="0" dirty="0">
                        <a:solidFill>
                          <a:schemeClr val="dk1"/>
                        </a:solidFill>
                        <a:latin typeface="+mn-lt"/>
                        <a:ea typeface="+mn-ea"/>
                        <a:cs typeface="+mn-cs"/>
                      </a:endParaRPr>
                    </a:p>
                  </a:txBody>
                  <a:tcPr/>
                </a:tc>
                <a:tc gridSpan="2">
                  <a:txBody>
                    <a:bodyPr/>
                    <a:lstStyle/>
                    <a:p>
                      <a:pPr marL="0" algn="l" defTabSz="914306" rtl="0" eaLnBrk="1" latinLnBrk="0" hangingPunct="1"/>
                      <a:r>
                        <a:rPr lang="en-US" sz="2000" i="1" u="none" strike="noStrike" kern="1200" baseline="0" dirty="0" smtClean="0"/>
                        <a:t>The taxable turnover is derived as the difference between the annual turnover after adjustments declared in Table 7A above and the sum of all supplies (exempted, non-GST, reverse charge etc.) declared in Table 7B, 7C and 7D above. 	</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sz="1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F</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u="none" strike="noStrike" kern="1200" baseline="0" dirty="0" smtClean="0"/>
                        <a:t>Taxable turnover as per liability declared in Annual Return (GSTR9) </a:t>
                      </a:r>
                      <a:endParaRPr lang="en-US" sz="2400" b="1" i="0" u="none" strike="noStrike" kern="1200" baseline="0" dirty="0" smtClean="0">
                        <a:solidFill>
                          <a:schemeClr val="dk1"/>
                        </a:solidFill>
                        <a:latin typeface="+mn-lt"/>
                        <a:ea typeface="+mn-ea"/>
                        <a:cs typeface="+mn-cs"/>
                      </a:endParaRPr>
                    </a:p>
                  </a:txBody>
                  <a:tcPr/>
                </a:tc>
                <a:tc>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tc>
                <a:tc gridSpan="2">
                  <a:txBody>
                    <a:bodyPr/>
                    <a:lstStyle/>
                    <a:p>
                      <a:r>
                        <a:rPr lang="en-US" sz="2000" i="1" u="none" strike="noStrike" kern="1200" baseline="0" dirty="0" smtClean="0"/>
                        <a:t>Taxable turnover as declared in Table (4N – 4G) + (10-11) of the Annual Return (GSTR9)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G</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b="1" u="none" strike="noStrike" kern="1200" baseline="0" dirty="0" smtClean="0"/>
                        <a:t>Unreconciled taxable turnover (F-E) </a:t>
                      </a:r>
                      <a:endParaRPr lang="en-IN" sz="2400" b="1" i="0" u="none" strike="noStrike" kern="1200" baseline="0" dirty="0" smtClean="0">
                        <a:solidFill>
                          <a:schemeClr val="dk1"/>
                        </a:solidFill>
                        <a:latin typeface="+mn-lt"/>
                        <a:ea typeface="+mn-ea"/>
                        <a:cs typeface="+mn-cs"/>
                      </a:endParaRPr>
                    </a:p>
                  </a:txBody>
                  <a:tcPr/>
                </a:tc>
                <a:tc>
                  <a:txBody>
                    <a:bodyPr/>
                    <a:lstStyle/>
                    <a:p>
                      <a:pPr algn="ctr"/>
                      <a:r>
                        <a:rPr lang="en-IN" sz="2400" b="1" u="none" strike="noStrike" kern="1200" baseline="0" dirty="0" smtClean="0"/>
                        <a:t>AT 2</a:t>
                      </a:r>
                      <a:endParaRPr lang="en-IN" sz="2400" b="1"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1344993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70533"/>
            <a:ext cx="11059061" cy="523220"/>
          </a:xfrm>
          <a:prstGeom prst="rect">
            <a:avLst/>
          </a:prstGeom>
          <a:noFill/>
        </p:spPr>
        <p:txBody>
          <a:bodyPr wrap="square" rtlCol="0">
            <a:spAutoFit/>
          </a:bodyPr>
          <a:lstStyle/>
          <a:p>
            <a:pPr algn="ctr"/>
            <a:r>
              <a:rPr lang="en-IN" sz="2800" b="1" dirty="0" smtClean="0"/>
              <a:t>Reconciliation of taxable turnover</a:t>
            </a:r>
            <a:endParaRPr lang="en-IN"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2806005733"/>
              </p:ext>
            </p:extLst>
          </p:nvPr>
        </p:nvGraphicFramePr>
        <p:xfrm>
          <a:off x="342280" y="836712"/>
          <a:ext cx="11449272" cy="2895600"/>
        </p:xfrm>
        <a:graphic>
          <a:graphicData uri="http://schemas.openxmlformats.org/drawingml/2006/table">
            <a:tbl>
              <a:tblPr firstRow="1" bandRow="1">
                <a:tableStyleId>{616DA210-FB5B-4158-B5E0-FEB733F419BA}</a:tableStyleId>
              </a:tblPr>
              <a:tblGrid>
                <a:gridCol w="1315988"/>
                <a:gridCol w="7396980"/>
                <a:gridCol w="2736304"/>
              </a:tblGrid>
              <a:tr h="359790">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8</a:t>
                      </a:r>
                      <a:endParaRPr lang="en-IN" sz="2400" b="1" i="0" u="none" strike="noStrike" kern="1200" baseline="0" dirty="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Reasons for Un - Reconciled difference in taxable turnover 	</a:t>
                      </a:r>
                      <a:endParaRPr lang="en-US" sz="2400" b="1" i="0" u="none" strike="noStrike" kern="1200" baseline="0" dirty="0" smtClean="0">
                        <a:solidFill>
                          <a:schemeClr val="dk1"/>
                        </a:solidFill>
                        <a:latin typeface="+mn-lt"/>
                        <a:ea typeface="+mn-ea"/>
                        <a:cs typeface="+mn-cs"/>
                      </a:endParaRPr>
                    </a:p>
                  </a:txBody>
                  <a:tcPr/>
                </a:tc>
                <a:tc>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Reasons for non-reconciliation between adjusted annual taxable turnover as derived from Table 7E above and the taxable turnover declared in Table 7F shall be specified here 	</a:t>
                      </a:r>
                      <a:endParaRPr lang="en-US" sz="2000" b="0" i="1" u="none" strike="noStrike" kern="1200" baseline="0" dirty="0" smtClean="0">
                        <a:solidFill>
                          <a:schemeClr val="dk1"/>
                        </a:solidFill>
                        <a:latin typeface="+mn-lt"/>
                        <a:ea typeface="+mn-ea"/>
                        <a:cs typeface="+mn-cs"/>
                      </a:endParaRPr>
                    </a:p>
                  </a:txBody>
                  <a:tcPr/>
                </a:tc>
                <a:tc hMerge="1">
                  <a:txBody>
                    <a:bodyPr/>
                    <a:lstStyle/>
                    <a:p>
                      <a:pPr algn="ctr"/>
                      <a:endParaRPr lang="en-IN" sz="2800" b="0"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A</a:t>
                      </a:r>
                      <a:endParaRPr lang="en-IN" sz="2400" b="1" i="0" u="none" strike="noStrike" kern="1200" baseline="0" dirty="0">
                        <a:solidFill>
                          <a:schemeClr val="dk1"/>
                        </a:solidFill>
                        <a:latin typeface="+mn-lt"/>
                        <a:ea typeface="+mn-ea"/>
                        <a:cs typeface="+mn-cs"/>
                      </a:endParaRPr>
                    </a:p>
                  </a:txBody>
                  <a:tcPr/>
                </a:tc>
                <a:tc>
                  <a:txBody>
                    <a:bodyPr/>
                    <a:lstStyle/>
                    <a:p>
                      <a:r>
                        <a:rPr lang="en-IN" sz="2400" u="none" strike="noStrike" kern="1200" baseline="0" dirty="0" smtClean="0"/>
                        <a:t>Reason 1 	</a:t>
                      </a:r>
                      <a:endParaRPr lang="en-IN" sz="2400" b="1" i="0" u="none" strike="noStrike" kern="1200" baseline="0" dirty="0" smtClean="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&lt;&lt;Text&gt;&gt; 	</a:t>
                      </a:r>
                      <a:endParaRPr lang="en-IN" sz="2400" b="1"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B</a:t>
                      </a:r>
                      <a:endParaRPr lang="en-IN" sz="2400" b="1" i="0" u="none" strike="noStrike" kern="1200" baseline="0" dirty="0">
                        <a:solidFill>
                          <a:schemeClr val="dk1"/>
                        </a:solidFill>
                        <a:latin typeface="+mn-lt"/>
                        <a:ea typeface="+mn-ea"/>
                        <a:cs typeface="+mn-cs"/>
                      </a:endParaRPr>
                    </a:p>
                  </a:txBody>
                  <a:tcPr/>
                </a:tc>
                <a:tc>
                  <a:txBody>
                    <a:bodyPr/>
                    <a:lstStyle/>
                    <a:p>
                      <a:r>
                        <a:rPr lang="en-IN" sz="2400" u="none" strike="noStrike" kern="1200" baseline="0" dirty="0" smtClean="0"/>
                        <a:t>Reason 2	</a:t>
                      </a:r>
                      <a:endParaRPr lang="en-IN" sz="2400" b="1" i="0" u="none" strike="noStrike" kern="1200" baseline="0" dirty="0" smtClean="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&lt;&lt;Text&gt;&gt; 	</a:t>
                      </a:r>
                      <a:endParaRPr lang="en-IN" sz="2400" b="1" i="0" u="none" strike="noStrike" kern="1200" baseline="0" dirty="0" smtClean="0">
                        <a:solidFill>
                          <a:schemeClr val="dk1"/>
                        </a:solidFill>
                        <a:latin typeface="+mn-lt"/>
                        <a:ea typeface="+mn-ea"/>
                        <a:cs typeface="+mn-cs"/>
                      </a:endParaRPr>
                    </a:p>
                  </a:txBody>
                  <a:tcPr/>
                </a:tc>
              </a:tr>
              <a:tr h="359790">
                <a:tc>
                  <a:txBody>
                    <a:bodyPr/>
                    <a:lstStyle/>
                    <a:p>
                      <a:pPr marL="914306" marR="0" lvl="3"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C</a:t>
                      </a:r>
                      <a:endParaRPr lang="en-IN" sz="2400" b="1" i="0" u="none" strike="noStrike" kern="1200" baseline="0" dirty="0">
                        <a:solidFill>
                          <a:schemeClr val="dk1"/>
                        </a:solidFill>
                        <a:latin typeface="+mn-lt"/>
                        <a:ea typeface="+mn-ea"/>
                        <a:cs typeface="+mn-cs"/>
                      </a:endParaRPr>
                    </a:p>
                  </a:txBody>
                  <a:tcPr/>
                </a:tc>
                <a:tc>
                  <a:txBody>
                    <a:bodyPr/>
                    <a:lstStyle/>
                    <a:p>
                      <a:r>
                        <a:rPr lang="en-IN" sz="2400" u="none" strike="noStrike" kern="1200" baseline="0" dirty="0" smtClean="0"/>
                        <a:t>Reason 3 	</a:t>
                      </a:r>
                      <a:endParaRPr lang="en-IN" sz="2400" b="1" i="0" u="none" strike="noStrike" kern="1200" baseline="0" dirty="0" smtClean="0">
                        <a:solidFill>
                          <a:schemeClr val="dk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&lt;&lt;Text&gt;&gt; 	</a:t>
                      </a:r>
                      <a:endParaRPr lang="en-IN" sz="2400" b="1" i="0" u="none" strike="noStrike" kern="1200" baseline="0" dirty="0" smtClean="0">
                        <a:solidFill>
                          <a:schemeClr val="dk1"/>
                        </a:solidFill>
                        <a:latin typeface="+mn-lt"/>
                        <a:ea typeface="+mn-ea"/>
                        <a:cs typeface="+mn-cs"/>
                      </a:endParaRPr>
                    </a:p>
                  </a:txBody>
                  <a:tcPr/>
                </a:tc>
              </a:tr>
            </a:tbl>
          </a:graphicData>
        </a:graphic>
      </p:graphicFrame>
      <p:sp>
        <p:nvSpPr>
          <p:cNvPr id="4" name="TextBox 3"/>
          <p:cNvSpPr txBox="1"/>
          <p:nvPr/>
        </p:nvSpPr>
        <p:spPr>
          <a:xfrm>
            <a:off x="234268" y="4077072"/>
            <a:ext cx="6264696" cy="1754326"/>
          </a:xfrm>
          <a:prstGeom prst="rect">
            <a:avLst/>
          </a:prstGeom>
          <a:solidFill>
            <a:srgbClr val="0000FF"/>
          </a:solidFill>
        </p:spPr>
        <p:txBody>
          <a:bodyPr wrap="square" rtlCol="0">
            <a:spAutoFit/>
          </a:bodyPr>
          <a:lstStyle/>
          <a:p>
            <a:r>
              <a:rPr lang="en-US" dirty="0" smtClean="0">
                <a:solidFill>
                  <a:schemeClr val="bg1"/>
                </a:solidFill>
              </a:rPr>
              <a:t>Amounts shown in financials, but</a:t>
            </a:r>
          </a:p>
          <a:p>
            <a:r>
              <a:rPr lang="en-US" dirty="0" smtClean="0">
                <a:solidFill>
                  <a:schemeClr val="bg1"/>
                </a:solidFill>
              </a:rPr>
              <a:t>(a) Sales omitted in return;</a:t>
            </a:r>
          </a:p>
          <a:p>
            <a:r>
              <a:rPr lang="en-US" dirty="0" smtClean="0">
                <a:solidFill>
                  <a:schemeClr val="bg1"/>
                </a:solidFill>
              </a:rPr>
              <a:t>(b) Fixed asset sales not shown in return;</a:t>
            </a:r>
          </a:p>
          <a:p>
            <a:r>
              <a:rPr lang="en-IN" dirty="0" smtClean="0">
                <a:solidFill>
                  <a:schemeClr val="bg1"/>
                </a:solidFill>
              </a:rPr>
              <a:t>(c) Turnover excess reported in return</a:t>
            </a:r>
          </a:p>
          <a:p>
            <a:r>
              <a:rPr lang="en-IN" dirty="0" smtClean="0">
                <a:solidFill>
                  <a:schemeClr val="bg1"/>
                </a:solidFill>
              </a:rPr>
              <a:t>(d) Duplication in turnover reported in return</a:t>
            </a:r>
          </a:p>
          <a:p>
            <a:r>
              <a:rPr lang="en-IN" dirty="0" smtClean="0">
                <a:solidFill>
                  <a:schemeClr val="bg1"/>
                </a:solidFill>
              </a:rPr>
              <a:t>(e) RCM inward supplies</a:t>
            </a:r>
          </a:p>
        </p:txBody>
      </p:sp>
    </p:spTree>
    <p:extLst>
      <p:ext uri="{BB962C8B-B14F-4D97-AF65-F5344CB8AC3E}">
        <p14:creationId xmlns:p14="http://schemas.microsoft.com/office/powerpoint/2010/main" xmlns="" val="12796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280" y="170533"/>
            <a:ext cx="11040953" cy="523220"/>
          </a:xfrm>
          <a:prstGeom prst="rect">
            <a:avLst/>
          </a:prstGeom>
          <a:noFill/>
        </p:spPr>
        <p:txBody>
          <a:bodyPr wrap="square" rtlCol="0">
            <a:spAutoFit/>
          </a:bodyPr>
          <a:lstStyle/>
          <a:p>
            <a:r>
              <a:rPr lang="en-IN" sz="2800" b="1" dirty="0" smtClean="0">
                <a:solidFill>
                  <a:srgbClr val="0000FF"/>
                </a:solidFill>
              </a:rPr>
              <a:t>Part III - Reconciliation </a:t>
            </a:r>
            <a:r>
              <a:rPr lang="en-IN" sz="2800" b="1" dirty="0">
                <a:solidFill>
                  <a:srgbClr val="0000FF"/>
                </a:solidFill>
              </a:rPr>
              <a:t>of tax </a:t>
            </a:r>
            <a:r>
              <a:rPr lang="en-IN" sz="2800" b="1" dirty="0" smtClean="0">
                <a:solidFill>
                  <a:srgbClr val="0000FF"/>
                </a:solidFill>
              </a:rPr>
              <a:t>paid</a:t>
            </a:r>
            <a:endParaRPr lang="en-IN" sz="2800" dirty="0">
              <a:solidFill>
                <a:srgbClr val="0000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53316786"/>
              </p:ext>
            </p:extLst>
          </p:nvPr>
        </p:nvGraphicFramePr>
        <p:xfrm>
          <a:off x="342280" y="764288"/>
          <a:ext cx="11449272" cy="5748336"/>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dk1"/>
                          </a:solidFill>
                          <a:latin typeface="+mn-lt"/>
                          <a:ea typeface="+mn-ea"/>
                          <a:cs typeface="+mn-cs"/>
                        </a:rPr>
                        <a:t>9</a:t>
                      </a:r>
                      <a:endParaRPr lang="en-IN" sz="2400" b="1" i="0" u="none" strike="noStrike" kern="1200" baseline="0" dirty="0">
                        <a:solidFill>
                          <a:schemeClr val="dk1"/>
                        </a:solidFill>
                        <a:latin typeface="+mn-lt"/>
                        <a:ea typeface="+mn-ea"/>
                        <a:cs typeface="+mn-cs"/>
                      </a:endParaRPr>
                    </a:p>
                  </a:txBody>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Reconciliation of rate wise liability and amount payable thereon 	</a:t>
                      </a:r>
                      <a:endParaRPr lang="en-US" sz="2400" b="1" i="0"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The table provides for reconciliation of tax paid as per reconciliation statement and amount of tax paid as declared in Annual Return (GSTR 9). Under the head labelled ―RC, supplies where tax was paid on reverse charge basis by the recipient (i.e. the person for whom reconciliation statement has been prepared ) shall be declared. 	</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r>
                        <a:rPr lang="en-IN" sz="2000" b="1"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pPr algn="ctr"/>
                      <a:r>
                        <a:rPr lang="en-IN" sz="1800" b="1" u="none" strike="noStrike" kern="1200" baseline="0" dirty="0" smtClean="0"/>
                        <a:t>1</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2</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3</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4</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5</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6</a:t>
                      </a:r>
                      <a:endParaRPr lang="en-IN" sz="1800" b="1"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A</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5%</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B</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5%(RC)</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C</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12%</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D</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12%(RC)</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4063246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530186" y="317502"/>
            <a:ext cx="8038669" cy="476987"/>
          </a:xfrm>
          <a:prstGeom prst="rect">
            <a:avLst/>
          </a:prstGeom>
          <a:noFill/>
          <a:ln w="9525">
            <a:noFill/>
            <a:miter lim="800000"/>
            <a:headEnd/>
            <a:tailEnd/>
          </a:ln>
        </p:spPr>
        <p:txBody>
          <a:bodyPr wrap="square" lIns="0" tIns="45687" rIns="91365" bIns="45687">
            <a:spAutoFit/>
          </a:bodyPr>
          <a:lstStyle/>
          <a:p>
            <a:pPr algn="just">
              <a:lnSpc>
                <a:spcPts val="2992"/>
              </a:lnSpc>
            </a:pPr>
            <a:r>
              <a:rPr lang="en-US" sz="3200" b="1" u="sng" dirty="0">
                <a:solidFill>
                  <a:srgbClr val="0000AC"/>
                </a:solidFill>
                <a:latin typeface="Arial" pitchFamily="34" charset="0"/>
                <a:cs typeface="Arial" pitchFamily="34" charset="0"/>
              </a:rPr>
              <a:t>Relevant </a:t>
            </a:r>
            <a:r>
              <a:rPr lang="en-US" sz="3200" b="1" u="sng" dirty="0" smtClean="0">
                <a:solidFill>
                  <a:srgbClr val="0000AC"/>
                </a:solidFill>
                <a:latin typeface="Arial" pitchFamily="34" charset="0"/>
                <a:cs typeface="Arial" pitchFamily="34" charset="0"/>
              </a:rPr>
              <a:t>Provisions- Section 44(2): </a:t>
            </a:r>
            <a:endParaRPr lang="en-US" sz="3200" b="1" u="sng" dirty="0">
              <a:solidFill>
                <a:srgbClr val="0000AC"/>
              </a:solidFill>
              <a:latin typeface="Arial" pitchFamily="34" charset="0"/>
              <a:cs typeface="Arial" pitchFamily="34" charset="0"/>
            </a:endParaRPr>
          </a:p>
        </p:txBody>
      </p:sp>
      <p:sp>
        <p:nvSpPr>
          <p:cNvPr id="5" name="TextBox 4"/>
          <p:cNvSpPr txBox="1"/>
          <p:nvPr/>
        </p:nvSpPr>
        <p:spPr>
          <a:xfrm>
            <a:off x="486304" y="1000108"/>
            <a:ext cx="11299585" cy="5632244"/>
          </a:xfrm>
          <a:prstGeom prst="rect">
            <a:avLst/>
          </a:prstGeom>
          <a:noFill/>
          <a:ln w="57150">
            <a:solidFill>
              <a:srgbClr val="0000FF"/>
            </a:solidFill>
          </a:ln>
        </p:spPr>
        <p:txBody>
          <a:bodyPr lIns="0" tIns="45687" rIns="91365" bIns="45687">
            <a:spAutoFit/>
          </a:bodyPr>
          <a:lstStyle/>
          <a:p>
            <a:pPr marL="237551" indent="-237551" algn="just" fontAlgn="auto">
              <a:spcBef>
                <a:spcPts val="0"/>
              </a:spcBef>
              <a:spcAft>
                <a:spcPts val="0"/>
              </a:spcAft>
              <a:defRPr/>
            </a:pPr>
            <a:r>
              <a:rPr lang="en-US" sz="3600" dirty="0" smtClean="0">
                <a:solidFill>
                  <a:srgbClr val="000000"/>
                </a:solidFill>
                <a:latin typeface="Arial"/>
                <a:cs typeface="+mn-cs"/>
              </a:rPr>
              <a:t>	</a:t>
            </a:r>
            <a:r>
              <a:rPr lang="en-US" sz="3600" dirty="0" smtClean="0">
                <a:solidFill>
                  <a:srgbClr val="0000AC"/>
                </a:solidFill>
                <a:latin typeface="Arial" pitchFamily="34" charset="0"/>
                <a:cs typeface="Arial" pitchFamily="34" charset="0"/>
              </a:rPr>
              <a:t>Every </a:t>
            </a:r>
            <a:r>
              <a:rPr lang="en-US" sz="3600" dirty="0">
                <a:solidFill>
                  <a:srgbClr val="0000AC"/>
                </a:solidFill>
                <a:latin typeface="Arial" pitchFamily="34" charset="0"/>
                <a:cs typeface="Arial" pitchFamily="34" charset="0"/>
              </a:rPr>
              <a:t>registered person who is required to get his accounts audited  in accordance with </a:t>
            </a:r>
            <a:r>
              <a:rPr lang="en-US" sz="3600" dirty="0">
                <a:solidFill>
                  <a:srgbClr val="0000AC"/>
                </a:solidFill>
                <a:latin typeface="Arial"/>
                <a:cs typeface="+mn-cs"/>
              </a:rPr>
              <a:t>the provisions of </a:t>
            </a:r>
            <a:r>
              <a:rPr lang="en-US" sz="3600" dirty="0" smtClean="0">
                <a:solidFill>
                  <a:srgbClr val="0000AC"/>
                </a:solidFill>
                <a:latin typeface="Arial"/>
                <a:cs typeface="+mn-cs"/>
              </a:rPr>
              <a:t>sub-section (5) of section 35 </a:t>
            </a:r>
            <a:r>
              <a:rPr lang="en-US" sz="3600" dirty="0">
                <a:solidFill>
                  <a:srgbClr val="0000AC"/>
                </a:solidFill>
                <a:latin typeface="Arial"/>
                <a:cs typeface="+mn-cs"/>
              </a:rPr>
              <a:t>shall </a:t>
            </a:r>
            <a:r>
              <a:rPr lang="en-US" sz="3600" dirty="0" smtClean="0">
                <a:solidFill>
                  <a:srgbClr val="0000AC"/>
                </a:solidFill>
                <a:latin typeface="Arial"/>
                <a:cs typeface="+mn-cs"/>
              </a:rPr>
              <a:t>furnish, electronically</a:t>
            </a:r>
            <a:r>
              <a:rPr lang="en-US" sz="3600" dirty="0">
                <a:solidFill>
                  <a:srgbClr val="0000AC"/>
                </a:solidFill>
                <a:latin typeface="Arial"/>
                <a:cs typeface="+mn-cs"/>
              </a:rPr>
              <a:t>, the </a:t>
            </a:r>
            <a:r>
              <a:rPr lang="en-US" sz="3600" dirty="0">
                <a:solidFill>
                  <a:srgbClr val="0000AC"/>
                </a:solidFill>
                <a:latin typeface="Arial" pitchFamily="34" charset="0"/>
                <a:cs typeface="Arial" pitchFamily="34" charset="0"/>
              </a:rPr>
              <a:t>annual return under sub-section (1) along with a copy of the </a:t>
            </a:r>
            <a:r>
              <a:rPr lang="en-US" sz="3600" b="1" u="sng" dirty="0" smtClean="0">
                <a:solidFill>
                  <a:srgbClr val="FF0000"/>
                </a:solidFill>
                <a:latin typeface="Arial" pitchFamily="34" charset="0"/>
                <a:cs typeface="Arial" pitchFamily="34" charset="0"/>
              </a:rPr>
              <a:t>audited annual accounts </a:t>
            </a:r>
            <a:r>
              <a:rPr lang="en-US" sz="3600" dirty="0" smtClean="0">
                <a:solidFill>
                  <a:srgbClr val="0000AC"/>
                </a:solidFill>
                <a:latin typeface="Arial" pitchFamily="34" charset="0"/>
                <a:cs typeface="Arial" pitchFamily="34" charset="0"/>
              </a:rPr>
              <a:t>and a reconciliation statement, </a:t>
            </a:r>
            <a:r>
              <a:rPr lang="en-US" sz="3600" b="1" u="sng" dirty="0" smtClean="0">
                <a:solidFill>
                  <a:srgbClr val="0000AC"/>
                </a:solidFill>
                <a:latin typeface="Arial" pitchFamily="34" charset="0"/>
                <a:cs typeface="Arial" pitchFamily="34" charset="0"/>
              </a:rPr>
              <a:t>reconciling the value of  supplies </a:t>
            </a:r>
            <a:r>
              <a:rPr lang="en-US" sz="3600" dirty="0" smtClean="0">
                <a:solidFill>
                  <a:srgbClr val="0000AC"/>
                </a:solidFill>
                <a:latin typeface="Arial" pitchFamily="34" charset="0"/>
                <a:cs typeface="Arial" pitchFamily="34" charset="0"/>
              </a:rPr>
              <a:t>declared in the return furnished for the financial year with the </a:t>
            </a:r>
            <a:r>
              <a:rPr lang="en-US" sz="3600" b="1" u="sng" dirty="0" smtClean="0">
                <a:solidFill>
                  <a:srgbClr val="FF0000"/>
                </a:solidFill>
                <a:latin typeface="Arial" pitchFamily="34" charset="0"/>
                <a:cs typeface="Arial" pitchFamily="34" charset="0"/>
              </a:rPr>
              <a:t>audited annual financial statement,</a:t>
            </a:r>
            <a:r>
              <a:rPr lang="en-US" sz="3600" dirty="0" smtClean="0">
                <a:solidFill>
                  <a:srgbClr val="0000AC"/>
                </a:solidFill>
                <a:latin typeface="Arial" pitchFamily="34" charset="0"/>
                <a:cs typeface="Arial" pitchFamily="34" charset="0"/>
              </a:rPr>
              <a:t> and such other particulars as may be prescribed. </a:t>
            </a:r>
            <a:endParaRPr lang="en-US" sz="3600" dirty="0">
              <a:solidFill>
                <a:srgbClr val="0000AC"/>
              </a:solidFill>
              <a:latin typeface="Times New Roman Italic"/>
              <a:cs typeface="+mn-cs"/>
            </a:endParaRP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70533"/>
            <a:ext cx="11059061" cy="523220"/>
          </a:xfrm>
          <a:prstGeom prst="rect">
            <a:avLst/>
          </a:prstGeom>
          <a:noFill/>
        </p:spPr>
        <p:txBody>
          <a:bodyPr wrap="square" rtlCol="0">
            <a:spAutoFit/>
          </a:bodyPr>
          <a:lstStyle/>
          <a:p>
            <a:pPr algn="ctr"/>
            <a:r>
              <a:rPr lang="en-IN" sz="2800" b="1" dirty="0"/>
              <a:t>Reconciliation of tax </a:t>
            </a:r>
            <a:r>
              <a:rPr lang="en-IN" sz="2800" b="1" dirty="0" smtClean="0"/>
              <a:t>paid</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xmlns="" val="4189870408"/>
              </p:ext>
            </p:extLst>
          </p:nvPr>
        </p:nvGraphicFramePr>
        <p:xfrm>
          <a:off x="342280" y="836712"/>
          <a:ext cx="11449272" cy="5731428"/>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pPr algn="ctr"/>
                      <a:r>
                        <a:rPr lang="en-IN" sz="1800" u="none" strike="noStrike" kern="1200" baseline="0" dirty="0" smtClean="0"/>
                        <a:t>1</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2</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3</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4</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5</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6</a:t>
                      </a: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E</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18%</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F</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18%(RC)</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G</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28%</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H</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28%(RC)</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I</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3%</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J</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0.25%</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K</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0.10%</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606732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474" y="170533"/>
            <a:ext cx="11059061" cy="523220"/>
          </a:xfrm>
          <a:prstGeom prst="rect">
            <a:avLst/>
          </a:prstGeom>
          <a:noFill/>
        </p:spPr>
        <p:txBody>
          <a:bodyPr wrap="square" rtlCol="0">
            <a:spAutoFit/>
          </a:bodyPr>
          <a:lstStyle/>
          <a:p>
            <a:pPr algn="ctr"/>
            <a:r>
              <a:rPr lang="en-IN" sz="2800" b="1" dirty="0"/>
              <a:t>Reconciliation of tax </a:t>
            </a:r>
            <a:r>
              <a:rPr lang="en-IN" sz="2800" b="1" dirty="0" smtClean="0"/>
              <a:t>paid</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xmlns="" val="773295006"/>
              </p:ext>
            </p:extLst>
          </p:nvPr>
        </p:nvGraphicFramePr>
        <p:xfrm>
          <a:off x="342280" y="836712"/>
          <a:ext cx="11449272" cy="5387100"/>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pPr algn="ctr"/>
                      <a:r>
                        <a:rPr lang="en-IN" sz="1800" u="none" strike="noStrike" kern="1200" baseline="0" dirty="0" smtClean="0"/>
                        <a:t>1</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2</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3</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4</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5</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6</a:t>
                      </a: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L</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Interest</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M</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Late Fee</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N</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Penalty</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O</a:t>
                      </a:r>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Others</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u="none" strike="noStrike" kern="1200" baseline="0" dirty="0" smtClean="0"/>
                        <a:t>P</a:t>
                      </a:r>
                      <a:endParaRPr lang="en-IN" sz="2400" b="1" i="0" u="none" strike="noStrike" kern="1200" baseline="0" dirty="0">
                        <a:solidFill>
                          <a:schemeClr val="dk1"/>
                        </a:solidFill>
                        <a:latin typeface="+mn-lt"/>
                        <a:ea typeface="+mn-ea"/>
                        <a:cs typeface="+mn-cs"/>
                      </a:endParaRPr>
                    </a:p>
                  </a:txBody>
                  <a:tcPr/>
                </a:tc>
                <a:tc gridSpan="2">
                  <a:txBody>
                    <a:bodyPr/>
                    <a:lstStyle/>
                    <a:p>
                      <a:r>
                        <a:rPr lang="en-US" sz="2400" u="none" strike="noStrike" kern="1200" baseline="0" dirty="0" smtClean="0"/>
                        <a:t>Total amount to be paid as per tables above </a:t>
                      </a:r>
                      <a:endParaRPr lang="en-US" sz="2400" b="1"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smtClean="0"/>
                        <a:t>&lt;Auto&gt; </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smtClean="0"/>
                        <a:t>&lt;Auto&gt; </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&lt;Auto&gt; </a:t>
                      </a:r>
                      <a:endParaRPr lang="en-IN" sz="18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gridSpan="6">
                  <a:txBody>
                    <a:bodyPr/>
                    <a:lstStyle/>
                    <a:p>
                      <a:r>
                        <a:rPr lang="en-US" sz="2000" u="none" strike="noStrike" kern="1200" baseline="0" dirty="0" smtClean="0"/>
                        <a:t>The total amount to be paid as per liability declared in Table 9A to 9O is auto populated here.</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2087543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288" y="-46548"/>
            <a:ext cx="11059061" cy="523220"/>
          </a:xfrm>
          <a:prstGeom prst="rect">
            <a:avLst/>
          </a:prstGeom>
          <a:noFill/>
        </p:spPr>
        <p:txBody>
          <a:bodyPr wrap="square" rtlCol="0">
            <a:spAutoFit/>
          </a:bodyPr>
          <a:lstStyle/>
          <a:p>
            <a:pPr algn="ctr"/>
            <a:r>
              <a:rPr lang="en-IN" sz="2800" b="1" dirty="0"/>
              <a:t>Reconciliation of tax </a:t>
            </a:r>
            <a:r>
              <a:rPr lang="en-IN" sz="2800" b="1" dirty="0" smtClean="0"/>
              <a:t>paid</a:t>
            </a:r>
            <a:endParaRPr lang="en-IN" sz="2800" dirty="0"/>
          </a:p>
        </p:txBody>
      </p:sp>
      <p:graphicFrame>
        <p:nvGraphicFramePr>
          <p:cNvPr id="3" name="Table 2"/>
          <p:cNvGraphicFramePr>
            <a:graphicFrameLocks noGrp="1"/>
          </p:cNvGraphicFramePr>
          <p:nvPr>
            <p:extLst>
              <p:ext uri="{D42A27DB-BD31-4B8C-83A1-F6EECF244321}">
                <p14:modId xmlns:p14="http://schemas.microsoft.com/office/powerpoint/2010/main" xmlns="" val="1533528631"/>
              </p:ext>
            </p:extLst>
          </p:nvPr>
        </p:nvGraphicFramePr>
        <p:xfrm>
          <a:off x="342280" y="548680"/>
          <a:ext cx="11449272" cy="5966220"/>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pPr algn="ctr"/>
                      <a:r>
                        <a:rPr lang="en-IN" sz="1800" u="none" strike="noStrike" kern="1200" baseline="0" dirty="0" smtClean="0"/>
                        <a:t>1</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2</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3</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4</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5</a:t>
                      </a:r>
                      <a:endParaRPr lang="en-IN" sz="1800" b="0" i="0" u="none" strike="noStrike" kern="1200" baseline="0" dirty="0" smtClean="0">
                        <a:solidFill>
                          <a:schemeClr val="dk1"/>
                        </a:solidFill>
                        <a:latin typeface="+mn-lt"/>
                        <a:ea typeface="+mn-ea"/>
                        <a:cs typeface="+mn-cs"/>
                      </a:endParaRPr>
                    </a:p>
                  </a:txBody>
                  <a:tcPr/>
                </a:tc>
                <a:tc>
                  <a:txBody>
                    <a:bodyPr/>
                    <a:lstStyle/>
                    <a:p>
                      <a:pPr algn="ctr"/>
                      <a:r>
                        <a:rPr lang="en-IN" sz="1800" u="none" strike="noStrike" kern="1200" baseline="0" dirty="0" smtClean="0"/>
                        <a:t>6</a:t>
                      </a: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b="1" u="none" strike="noStrike" kern="1200" baseline="0" dirty="0" smtClean="0"/>
                        <a:t>Q</a:t>
                      </a:r>
                      <a:endParaRPr lang="en-IN" sz="2400" b="1" i="0" u="none" strike="noStrike" kern="1200" baseline="0" dirty="0">
                        <a:solidFill>
                          <a:schemeClr val="dk1"/>
                        </a:solidFill>
                        <a:latin typeface="+mn-lt"/>
                        <a:ea typeface="+mn-ea"/>
                        <a:cs typeface="+mn-cs"/>
                      </a:endParaRPr>
                    </a:p>
                  </a:txBody>
                  <a:tcPr/>
                </a:tc>
                <a:tc gridSpan="6">
                  <a:txBody>
                    <a:bodyPr/>
                    <a:lstStyle/>
                    <a:p>
                      <a:r>
                        <a:rPr lang="en-US" sz="2400" b="1" u="none" strike="noStrike" kern="1200" baseline="0" dirty="0" smtClean="0"/>
                        <a:t>Total amount paid as declared in Annual Return (GSTR 9) 	</a:t>
                      </a:r>
                      <a:endParaRPr lang="en-US" sz="2400" b="1"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tc>
                <a:tc gridSpan="6">
                  <a:txBody>
                    <a:bodyPr/>
                    <a:lstStyle/>
                    <a:p>
                      <a:r>
                        <a:rPr lang="en-US" sz="2000" i="1" u="none" strike="noStrike" kern="1200" baseline="0" dirty="0" smtClean="0"/>
                        <a:t>The amount payable as declared in Table 9 of the Annual Return (GSTR9) shall be declared here. It should also contain any differential tax paid on Table 10 or 11 of the Annual Return (GSTR9).</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r>
                        <a:rPr lang="en-IN" sz="2400" b="1" u="none" strike="noStrike" kern="1200" baseline="0" dirty="0" smtClean="0"/>
                        <a:t>R</a:t>
                      </a:r>
                      <a:endParaRPr lang="en-IN" sz="2400" b="1" i="0" u="none" strike="noStrike" kern="1200" baseline="0" dirty="0">
                        <a:solidFill>
                          <a:schemeClr val="dk1"/>
                        </a:solidFill>
                        <a:latin typeface="+mn-lt"/>
                        <a:ea typeface="+mn-ea"/>
                        <a:cs typeface="+mn-cs"/>
                      </a:endParaRPr>
                    </a:p>
                  </a:txBody>
                  <a:tcPr/>
                </a:tc>
                <a:tc gridSpan="4">
                  <a:txBody>
                    <a:bodyPr/>
                    <a:lstStyle/>
                    <a:p>
                      <a:r>
                        <a:rPr lang="en-IN" sz="2400" b="1" u="none" strike="noStrike" kern="1200" baseline="0" dirty="0" smtClean="0"/>
                        <a:t>Un-reconciled payment of amount 	</a:t>
                      </a:r>
                      <a:endParaRPr lang="en-IN" sz="2400" b="1"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c gridSpan="2">
                  <a:txBody>
                    <a:bodyPr/>
                    <a:lstStyle/>
                    <a:p>
                      <a:pPr algn="ctr"/>
                      <a:r>
                        <a:rPr lang="en-IN" sz="1800" b="1" u="none" strike="noStrike" kern="1200" baseline="0" dirty="0" smtClean="0"/>
                        <a:t>PT 1</a:t>
                      </a:r>
                      <a:endParaRPr lang="en-IN" sz="1800" b="1" i="0" u="none" strike="noStrike" kern="1200" baseline="0" dirty="0" smtClean="0">
                        <a:solidFill>
                          <a:schemeClr val="dk1"/>
                        </a:solidFill>
                        <a:latin typeface="+mn-lt"/>
                        <a:ea typeface="+mn-ea"/>
                        <a:cs typeface="+mn-cs"/>
                      </a:endParaRPr>
                    </a:p>
                  </a:txBody>
                  <a:tcPr/>
                </a:tc>
                <a:tc hMerge="1">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0" lvl="0" algn="l" defTabSz="914306" rtl="0" eaLnBrk="1" latinLnBrk="0" hangingPunct="1"/>
                      <a:r>
                        <a:rPr lang="en-IN" sz="2400" b="1" u="none" strike="noStrike" kern="1200" baseline="0" dirty="0" smtClean="0"/>
                        <a:t>10</a:t>
                      </a:r>
                      <a:endParaRPr lang="en-IN" sz="2400" b="1" i="0" u="none" strike="noStrike" kern="1200" baseline="0" dirty="0">
                        <a:solidFill>
                          <a:schemeClr val="dk1"/>
                        </a:solidFill>
                        <a:latin typeface="+mn-lt"/>
                        <a:ea typeface="+mn-ea"/>
                        <a:cs typeface="+mn-cs"/>
                      </a:endParaRPr>
                    </a:p>
                  </a:txBody>
                  <a:tcPr/>
                </a:tc>
                <a:tc gridSpan="6">
                  <a:txBody>
                    <a:bodyPr/>
                    <a:lstStyle/>
                    <a:p>
                      <a:r>
                        <a:rPr lang="en-US" sz="2400" b="1" u="none" strike="noStrike" kern="1200" baseline="0" dirty="0" smtClean="0"/>
                        <a:t>Reasons for un-reconciled payment of amount 	</a:t>
                      </a:r>
                      <a:endParaRPr lang="en-US" sz="2400" b="1" i="0"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ctr"/>
                      <a:endParaRPr lang="en-IN" sz="1800" b="1" i="0" u="none" strike="noStrike" kern="1200" baseline="0" dirty="0" smtClean="0">
                        <a:solidFill>
                          <a:schemeClr val="dk1"/>
                        </a:solidFill>
                        <a:latin typeface="+mn-lt"/>
                        <a:ea typeface="+mn-ea"/>
                        <a:cs typeface="+mn-cs"/>
                      </a:endParaRPr>
                    </a:p>
                  </a:txBody>
                  <a:tcPr/>
                </a:tc>
                <a:tc hMerge="1">
                  <a:txBody>
                    <a:bodyPr/>
                    <a:lstStyle/>
                    <a:p>
                      <a:endParaRPr lang="en-IN"/>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Reasons for non-reconciliation between payable / liability declared in Table 9P above and the amount payable in Table 9Q shall be specified here 	</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83644">
                <a:tc>
                  <a:txBody>
                    <a:bodyPr/>
                    <a:lstStyle/>
                    <a:p>
                      <a:pPr marL="914306" lvl="2" algn="l" defTabSz="914306" rtl="0" eaLnBrk="1" latinLnBrk="0" hangingPunct="1"/>
                      <a:r>
                        <a:rPr lang="en-IN" sz="2000" u="none" strike="noStrike" kern="1200" baseline="0" dirty="0" smtClean="0"/>
                        <a:t>A</a:t>
                      </a:r>
                      <a:endParaRPr lang="en-IN" sz="2000" b="0" i="0" u="none" strike="noStrike" kern="1200" baseline="0" dirty="0">
                        <a:solidFill>
                          <a:schemeClr val="dk1"/>
                        </a:solidFill>
                        <a:latin typeface="+mn-lt"/>
                        <a:ea typeface="+mn-ea"/>
                        <a:cs typeface="+mn-cs"/>
                      </a:endParaRPr>
                    </a:p>
                  </a:txBody>
                  <a:tcPr/>
                </a:tc>
                <a:tc gridSpan="4">
                  <a:txBody>
                    <a:bodyPr/>
                    <a:lstStyle/>
                    <a:p>
                      <a:r>
                        <a:rPr lang="en-IN" sz="2200" u="none" strike="noStrike" kern="1200" baseline="0" dirty="0" smtClean="0"/>
                        <a:t>Reason 1 	</a:t>
                      </a:r>
                      <a:endParaRPr lang="en-IN" sz="2200" b="0" i="0"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r>
                        <a:rPr lang="en-IN" sz="2200" u="none" strike="noStrike" kern="1200" baseline="0" dirty="0" smtClean="0"/>
                        <a:t>&lt;&lt;Text&gt;&gt; 	</a:t>
                      </a:r>
                      <a:endParaRPr lang="en-IN" sz="2200" b="0" i="0" u="none" strike="noStrike" kern="1200" baseline="0" dirty="0" smtClean="0">
                        <a:solidFill>
                          <a:schemeClr val="dk1"/>
                        </a:solidFill>
                        <a:latin typeface="+mn-lt"/>
                        <a:ea typeface="+mn-ea"/>
                        <a:cs typeface="+mn-cs"/>
                      </a:endParaRPr>
                    </a:p>
                  </a:txBody>
                  <a:tcPr/>
                </a:tc>
                <a:tc hMerge="1">
                  <a:txBody>
                    <a:bodyPr/>
                    <a:lstStyle/>
                    <a:p>
                      <a:endParaRPr lang="en-IN"/>
                    </a:p>
                  </a:txBody>
                  <a:tcPr/>
                </a:tc>
              </a:tr>
              <a:tr h="583644">
                <a:tc>
                  <a:txBody>
                    <a:bodyPr/>
                    <a:lstStyle/>
                    <a:p>
                      <a:pPr marL="914306" lvl="2" algn="l" defTabSz="914306" rtl="0" eaLnBrk="1" latinLnBrk="0" hangingPunct="1"/>
                      <a:r>
                        <a:rPr lang="en-IN" sz="2000" u="none" strike="noStrike" kern="1200" baseline="0" dirty="0" smtClean="0"/>
                        <a:t>B</a:t>
                      </a:r>
                      <a:endParaRPr lang="en-IN" sz="2000" b="0" i="0" u="none" strike="noStrike" kern="1200" baseline="0" dirty="0">
                        <a:solidFill>
                          <a:schemeClr val="dk1"/>
                        </a:solidFill>
                        <a:latin typeface="+mn-lt"/>
                        <a:ea typeface="+mn-ea"/>
                        <a:cs typeface="+mn-cs"/>
                      </a:endParaRPr>
                    </a:p>
                  </a:txBody>
                  <a:tcPr/>
                </a:tc>
                <a:tc gridSpan="4">
                  <a:txBody>
                    <a:bodyPr/>
                    <a:lstStyle/>
                    <a:p>
                      <a:r>
                        <a:rPr lang="en-IN" sz="2200" u="none" strike="noStrike" kern="1200" baseline="0" dirty="0" smtClean="0"/>
                        <a:t>Reason 2	</a:t>
                      </a:r>
                      <a:endParaRPr lang="en-IN" sz="2200" b="0" i="0"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r>
                        <a:rPr lang="en-IN" sz="2200" u="none" strike="noStrike" kern="1200" baseline="0" dirty="0" smtClean="0"/>
                        <a:t>&lt;&lt;Text&gt;&gt; 	</a:t>
                      </a:r>
                      <a:endParaRPr lang="en-IN" sz="2200" b="0" i="0" u="none" strike="noStrike" kern="1200" baseline="0" dirty="0" smtClean="0">
                        <a:solidFill>
                          <a:schemeClr val="dk1"/>
                        </a:solidFill>
                        <a:latin typeface="+mn-lt"/>
                        <a:ea typeface="+mn-ea"/>
                        <a:cs typeface="+mn-cs"/>
                      </a:endParaRPr>
                    </a:p>
                  </a:txBody>
                  <a:tcPr/>
                </a:tc>
                <a:tc hMerge="1">
                  <a:txBody>
                    <a:bodyPr/>
                    <a:lstStyle/>
                    <a:p>
                      <a:endParaRPr lang="en-IN"/>
                    </a:p>
                  </a:txBody>
                  <a:tcPr/>
                </a:tc>
              </a:tr>
            </a:tbl>
          </a:graphicData>
        </a:graphic>
      </p:graphicFrame>
      <p:pic>
        <p:nvPicPr>
          <p:cNvPr id="2" name="Picture 1" descr="Screen Clippi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2360" y="332656"/>
            <a:ext cx="10081120" cy="6120680"/>
          </a:xfrm>
          <a:prstGeom prst="rect">
            <a:avLst/>
          </a:prstGeom>
        </p:spPr>
      </p:pic>
      <p:sp>
        <p:nvSpPr>
          <p:cNvPr id="5" name="TextBox 4"/>
          <p:cNvSpPr txBox="1"/>
          <p:nvPr/>
        </p:nvSpPr>
        <p:spPr>
          <a:xfrm>
            <a:off x="2070472" y="1052736"/>
            <a:ext cx="6264696" cy="2031325"/>
          </a:xfrm>
          <a:prstGeom prst="rect">
            <a:avLst/>
          </a:prstGeom>
          <a:solidFill>
            <a:srgbClr val="0000FF"/>
          </a:solidFill>
        </p:spPr>
        <p:txBody>
          <a:bodyPr wrap="square" rtlCol="0">
            <a:spAutoFit/>
          </a:bodyPr>
          <a:lstStyle/>
          <a:p>
            <a:r>
              <a:rPr lang="en-US" dirty="0" smtClean="0">
                <a:solidFill>
                  <a:schemeClr val="bg1"/>
                </a:solidFill>
              </a:rPr>
              <a:t>Amounts shown in financials, but</a:t>
            </a:r>
          </a:p>
          <a:p>
            <a:r>
              <a:rPr lang="en-US" dirty="0" smtClean="0">
                <a:solidFill>
                  <a:schemeClr val="bg1"/>
                </a:solidFill>
              </a:rPr>
              <a:t>(a) Sales omitted in return;</a:t>
            </a:r>
          </a:p>
          <a:p>
            <a:r>
              <a:rPr lang="en-US" dirty="0" smtClean="0">
                <a:solidFill>
                  <a:schemeClr val="bg1"/>
                </a:solidFill>
              </a:rPr>
              <a:t>(b) Fixed asset sales not shown in return;</a:t>
            </a:r>
          </a:p>
          <a:p>
            <a:r>
              <a:rPr lang="en-IN" dirty="0" smtClean="0">
                <a:solidFill>
                  <a:schemeClr val="bg1"/>
                </a:solidFill>
              </a:rPr>
              <a:t>(c) Turnover excess reported in return</a:t>
            </a:r>
          </a:p>
          <a:p>
            <a:r>
              <a:rPr lang="en-IN" dirty="0" smtClean="0">
                <a:solidFill>
                  <a:schemeClr val="bg1"/>
                </a:solidFill>
              </a:rPr>
              <a:t>(d) Duplication in turnover reported in return</a:t>
            </a:r>
          </a:p>
          <a:p>
            <a:r>
              <a:rPr lang="en-IN" dirty="0" smtClean="0">
                <a:solidFill>
                  <a:schemeClr val="bg1"/>
                </a:solidFill>
              </a:rPr>
              <a:t>(e) Exempt supply wrongly reported as taxable supply</a:t>
            </a:r>
          </a:p>
          <a:p>
            <a:r>
              <a:rPr lang="en-IN" dirty="0" smtClean="0">
                <a:solidFill>
                  <a:schemeClr val="bg1"/>
                </a:solidFill>
              </a:rPr>
              <a:t>(f</a:t>
            </a:r>
            <a:r>
              <a:rPr lang="en-IN" smtClean="0">
                <a:solidFill>
                  <a:schemeClr val="bg1"/>
                </a:solidFill>
              </a:rPr>
              <a:t>) 12% </a:t>
            </a:r>
            <a:r>
              <a:rPr lang="en-IN" dirty="0" smtClean="0">
                <a:solidFill>
                  <a:schemeClr val="bg1"/>
                </a:solidFill>
              </a:rPr>
              <a:t>supply wrongly reported as 18% supply</a:t>
            </a:r>
          </a:p>
        </p:txBody>
      </p:sp>
    </p:spTree>
    <p:extLst>
      <p:ext uri="{BB962C8B-B14F-4D97-AF65-F5344CB8AC3E}">
        <p14:creationId xmlns:p14="http://schemas.microsoft.com/office/powerpoint/2010/main" xmlns="" val="2858560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78687236"/>
              </p:ext>
            </p:extLst>
          </p:nvPr>
        </p:nvGraphicFramePr>
        <p:xfrm>
          <a:off x="270272" y="777008"/>
          <a:ext cx="11449272" cy="5504496"/>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11</a:t>
                      </a:r>
                      <a:endParaRPr lang="en-IN" sz="2400" b="1" i="0" u="none" strike="noStrike" kern="1200" baseline="0" dirty="0">
                        <a:solidFill>
                          <a:schemeClr val="dk1"/>
                        </a:solidFill>
                        <a:latin typeface="+mn-lt"/>
                        <a:ea typeface="+mn-ea"/>
                        <a:cs typeface="+mn-cs"/>
                      </a:endParaRPr>
                    </a:p>
                  </a:txBody>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Additional amount payable but not paid (due to reasons specified under Tables 6,8 and 10 above) 	</a:t>
                      </a:r>
                      <a:endParaRPr lang="en-US" sz="2400" b="1" i="0"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i="1" u="none" strike="noStrike" kern="1200" baseline="0" dirty="0" smtClean="0"/>
                        <a:t>Any amount which is payable due to reasons specified under Table 6, 8 and 10 above shall be declared here. 	</a:t>
                      </a:r>
                      <a:endParaRPr lang="en-US" sz="2000" b="0" i="1"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r>
                        <a:rPr lang="en-IN" sz="2000" b="1"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b="1"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pPr algn="ctr"/>
                      <a:r>
                        <a:rPr lang="en-IN" sz="1800" b="1" u="none" strike="noStrike" kern="1200" baseline="0" dirty="0" smtClean="0"/>
                        <a:t>1</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2</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3</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4</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5</a:t>
                      </a:r>
                      <a:endParaRPr lang="en-IN" sz="1800" b="1" i="0" u="none" strike="noStrike" kern="1200" baseline="0" dirty="0" smtClean="0">
                        <a:solidFill>
                          <a:schemeClr val="dk1"/>
                        </a:solidFill>
                        <a:latin typeface="+mn-lt"/>
                        <a:ea typeface="+mn-ea"/>
                        <a:cs typeface="+mn-cs"/>
                      </a:endParaRPr>
                    </a:p>
                  </a:txBody>
                  <a:tcPr/>
                </a:tc>
                <a:tc>
                  <a:txBody>
                    <a:bodyPr/>
                    <a:lstStyle/>
                    <a:p>
                      <a:pPr algn="ctr"/>
                      <a:r>
                        <a:rPr lang="en-IN" sz="1800" b="1" u="none" strike="noStrike" kern="1200" baseline="0" dirty="0" smtClean="0"/>
                        <a:t>6</a:t>
                      </a:r>
                      <a:endParaRPr lang="en-IN" sz="1800" b="1"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5%</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12%</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18%</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914306" lvl="2"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28%</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bl>
          </a:graphicData>
        </a:graphic>
      </p:graphicFrame>
      <p:sp>
        <p:nvSpPr>
          <p:cNvPr id="3" name="TextBox 2"/>
          <p:cNvSpPr txBox="1"/>
          <p:nvPr/>
        </p:nvSpPr>
        <p:spPr>
          <a:xfrm>
            <a:off x="414288" y="-46548"/>
            <a:ext cx="11059061" cy="523220"/>
          </a:xfrm>
          <a:prstGeom prst="rect">
            <a:avLst/>
          </a:prstGeom>
          <a:noFill/>
        </p:spPr>
        <p:txBody>
          <a:bodyPr wrap="square" rtlCol="0">
            <a:spAutoFit/>
          </a:bodyPr>
          <a:lstStyle/>
          <a:p>
            <a:pPr algn="ctr"/>
            <a:r>
              <a:rPr lang="en-IN" sz="2800" b="1" dirty="0" smtClean="0"/>
              <a:t>Additional amount payable</a:t>
            </a:r>
            <a:endParaRPr lang="en-IN"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71056033"/>
              </p:ext>
            </p:extLst>
          </p:nvPr>
        </p:nvGraphicFramePr>
        <p:xfrm>
          <a:off x="270272" y="548680"/>
          <a:ext cx="11449272" cy="5914308"/>
        </p:xfrm>
        <a:graphic>
          <a:graphicData uri="http://schemas.openxmlformats.org/drawingml/2006/table">
            <a:tbl>
              <a:tblPr firstRow="1" bandRow="1">
                <a:tableStyleId>{616DA210-FB5B-4158-B5E0-FEB733F419BA}</a:tableStyleId>
              </a:tblPr>
              <a:tblGrid>
                <a:gridCol w="1315988"/>
                <a:gridCol w="3940596"/>
                <a:gridCol w="1224136"/>
                <a:gridCol w="1080120"/>
                <a:gridCol w="1224136"/>
                <a:gridCol w="1440160"/>
                <a:gridCol w="1224136"/>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u="none" strike="noStrike" kern="1200" baseline="0" dirty="0" smtClean="0"/>
                        <a:t>11</a:t>
                      </a:r>
                      <a:endParaRPr lang="en-IN" sz="2400" b="1" i="0" u="none" strike="noStrike" kern="1200" baseline="0" dirty="0">
                        <a:solidFill>
                          <a:schemeClr val="dk1"/>
                        </a:solidFill>
                        <a:latin typeface="+mn-lt"/>
                        <a:ea typeface="+mn-ea"/>
                        <a:cs typeface="+mn-cs"/>
                      </a:endParaRPr>
                    </a:p>
                  </a:txBody>
                  <a:tcPr/>
                </a:tc>
                <a:tc gridSpan="6">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u="none" strike="noStrike" kern="1200" baseline="0" dirty="0" smtClean="0"/>
                        <a:t>Additional amount payable but not paid (due to reasons specified under Tables 6,8 and 10 above) 	</a:t>
                      </a:r>
                      <a:endParaRPr lang="en-US" sz="2400" b="1" i="0" u="none" strike="noStrike" kern="1200" baseline="0" dirty="0" smtClean="0">
                        <a:solidFill>
                          <a:schemeClr val="dk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892928">
                <a:tc>
                  <a:txBody>
                    <a:bodyPr/>
                    <a:lstStyle/>
                    <a:p>
                      <a:pPr marL="457154" lvl="1" algn="l" defTabSz="914306" rtl="0" eaLnBrk="1" latinLnBrk="0" hangingPunct="1"/>
                      <a:endParaRPr lang="en-IN" sz="3600" b="0" i="0" u="none" strike="noStrike" kern="1200" baseline="0" dirty="0">
                        <a:solidFill>
                          <a:schemeClr val="dk1"/>
                        </a:solidFill>
                        <a:latin typeface="+mn-lt"/>
                        <a:ea typeface="+mn-ea"/>
                        <a:cs typeface="+mn-cs"/>
                      </a:endParaRPr>
                    </a:p>
                  </a:txBody>
                  <a:tcPr/>
                </a:tc>
                <a:tc>
                  <a:txBody>
                    <a:bodyPr/>
                    <a:lstStyle/>
                    <a:p>
                      <a:r>
                        <a:rPr lang="en-IN" sz="2000" u="none" strike="noStrike" kern="1200" baseline="0" dirty="0" smtClean="0"/>
                        <a:t>Description</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Taxable Value</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Central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State tax / UT tax </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Integrated Tax</a:t>
                      </a:r>
                      <a:endParaRPr lang="en-IN" sz="2000" b="1" i="0" u="none" strike="noStrike" kern="1200" baseline="0" dirty="0" smtClean="0">
                        <a:solidFill>
                          <a:schemeClr val="dk1"/>
                        </a:solidFill>
                        <a:latin typeface="+mn-lt"/>
                        <a:ea typeface="+mn-ea"/>
                        <a:cs typeface="+mn-cs"/>
                      </a:endParaRPr>
                    </a:p>
                  </a:txBody>
                  <a:tcPr/>
                </a:tc>
                <a:tc>
                  <a:txBody>
                    <a:bodyPr/>
                    <a:lstStyle/>
                    <a:p>
                      <a:r>
                        <a:rPr lang="en-IN" sz="2000" u="none" strike="noStrike" kern="1200" baseline="0" dirty="0" smtClean="0"/>
                        <a:t>Cess, if applicable</a:t>
                      </a:r>
                      <a:endParaRPr lang="en-IN" sz="2000" b="1"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3%</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0.25%</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0.10%</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Interest</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Late Fee</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Penalty</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r h="583644">
                <a:tc>
                  <a:txBody>
                    <a:bodyPr/>
                    <a:lstStyle/>
                    <a:p>
                      <a:pPr marL="457154" lvl="1" algn="l" defTabSz="914306" rtl="0" eaLnBrk="1" latinLnBrk="0" hangingPunct="1"/>
                      <a:endParaRPr lang="en-IN" sz="2400" b="1" i="0" u="none" strike="noStrike" kern="1200" baseline="0" dirty="0">
                        <a:solidFill>
                          <a:schemeClr val="dk1"/>
                        </a:solidFill>
                        <a:latin typeface="+mn-lt"/>
                        <a:ea typeface="+mn-ea"/>
                        <a:cs typeface="+mn-cs"/>
                      </a:endParaRPr>
                    </a:p>
                  </a:txBody>
                  <a:tcPr/>
                </a:tc>
                <a:tc>
                  <a:txBody>
                    <a:bodyPr/>
                    <a:lstStyle/>
                    <a:p>
                      <a:pPr lvl="1" algn="l"/>
                      <a:r>
                        <a:rPr lang="en-IN" sz="2400" u="none" strike="noStrike" kern="1200" baseline="0" dirty="0" smtClean="0"/>
                        <a:t>Others (specify)</a:t>
                      </a:r>
                      <a:endParaRPr lang="en-IN" sz="2400" b="1"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c>
                  <a:txBody>
                    <a:bodyPr/>
                    <a:lstStyle/>
                    <a:p>
                      <a:pPr algn="ctr"/>
                      <a:endParaRPr lang="en-IN" sz="1800" b="0" i="0" u="none" strike="noStrike" kern="1200" baseline="0" dirty="0" smtClean="0">
                        <a:solidFill>
                          <a:schemeClr val="dk1"/>
                        </a:solidFill>
                        <a:latin typeface="+mn-lt"/>
                        <a:ea typeface="+mn-ea"/>
                        <a:cs typeface="+mn-cs"/>
                      </a:endParaRPr>
                    </a:p>
                  </a:txBody>
                  <a:tcPr/>
                </a:tc>
              </a:tr>
            </a:tbl>
          </a:graphicData>
        </a:graphic>
      </p:graphicFrame>
      <p:sp>
        <p:nvSpPr>
          <p:cNvPr id="3" name="TextBox 2"/>
          <p:cNvSpPr txBox="1"/>
          <p:nvPr/>
        </p:nvSpPr>
        <p:spPr>
          <a:xfrm>
            <a:off x="414288" y="97468"/>
            <a:ext cx="11059061" cy="523220"/>
          </a:xfrm>
          <a:prstGeom prst="rect">
            <a:avLst/>
          </a:prstGeom>
          <a:noFill/>
        </p:spPr>
        <p:txBody>
          <a:bodyPr wrap="square" rtlCol="0">
            <a:spAutoFit/>
          </a:bodyPr>
          <a:lstStyle/>
          <a:p>
            <a:pPr algn="ctr"/>
            <a:r>
              <a:rPr lang="en-IN" sz="2800" b="1" dirty="0" smtClean="0"/>
              <a:t>Additional amount payable</a:t>
            </a:r>
            <a:endParaRPr lang="en-IN" sz="2800" dirty="0"/>
          </a:p>
        </p:txBody>
      </p:sp>
    </p:spTree>
    <p:extLst>
      <p:ext uri="{BB962C8B-B14F-4D97-AF65-F5344CB8AC3E}">
        <p14:creationId xmlns:p14="http://schemas.microsoft.com/office/powerpoint/2010/main" xmlns="" val="2205698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2320" y="1412776"/>
            <a:ext cx="2629371" cy="1704525"/>
          </a:xfrm>
          <a:prstGeom prst="rect">
            <a:avLst/>
          </a:prstGeom>
          <a:noFill/>
          <a:ln w="28575">
            <a:solidFill>
              <a:srgbClr val="FF0000"/>
            </a:solidFill>
          </a:ln>
        </p:spPr>
        <p:txBody>
          <a:bodyPr wrap="square" bIns="1368000" rtlCol="0">
            <a:spAutoFit/>
          </a:bodyPr>
          <a:lstStyle/>
          <a:p>
            <a:endParaRPr lang="en-IN" dirty="0"/>
          </a:p>
        </p:txBody>
      </p:sp>
      <p:sp>
        <p:nvSpPr>
          <p:cNvPr id="7" name="TextBox 6"/>
          <p:cNvSpPr txBox="1"/>
          <p:nvPr/>
        </p:nvSpPr>
        <p:spPr>
          <a:xfrm>
            <a:off x="846336" y="1556792"/>
            <a:ext cx="2317188" cy="1384995"/>
          </a:xfrm>
          <a:prstGeom prst="rect">
            <a:avLst/>
          </a:prstGeom>
          <a:noFill/>
          <a:ln w="6350">
            <a:solidFill>
              <a:schemeClr val="tx1"/>
            </a:solidFill>
          </a:ln>
        </p:spPr>
        <p:txBody>
          <a:bodyPr wrap="square" rtlCol="0">
            <a:spAutoFit/>
          </a:bodyPr>
          <a:lstStyle/>
          <a:p>
            <a:r>
              <a:rPr lang="en-IN" sz="2800" dirty="0" smtClean="0"/>
              <a:t>Legally required adjustments</a:t>
            </a:r>
            <a:endParaRPr lang="en-IN" dirty="0"/>
          </a:p>
        </p:txBody>
      </p:sp>
      <p:sp>
        <p:nvSpPr>
          <p:cNvPr id="12" name="TextBox 11"/>
          <p:cNvSpPr txBox="1"/>
          <p:nvPr/>
        </p:nvSpPr>
        <p:spPr>
          <a:xfrm>
            <a:off x="1867300" y="980728"/>
            <a:ext cx="851243" cy="461665"/>
          </a:xfrm>
          <a:prstGeom prst="rect">
            <a:avLst/>
          </a:prstGeom>
          <a:noFill/>
        </p:spPr>
        <p:txBody>
          <a:bodyPr wrap="square" rtlCol="0">
            <a:spAutoFit/>
          </a:bodyPr>
          <a:lstStyle/>
          <a:p>
            <a:r>
              <a:rPr lang="en-IN" sz="2400" dirty="0" smtClean="0"/>
              <a:t>5 P</a:t>
            </a:r>
            <a:endParaRPr lang="en-IN" dirty="0"/>
          </a:p>
        </p:txBody>
      </p:sp>
      <p:sp>
        <p:nvSpPr>
          <p:cNvPr id="13" name="TextBox 12"/>
          <p:cNvSpPr txBox="1"/>
          <p:nvPr/>
        </p:nvSpPr>
        <p:spPr>
          <a:xfrm>
            <a:off x="4563808" y="1388818"/>
            <a:ext cx="2753110" cy="1704525"/>
          </a:xfrm>
          <a:prstGeom prst="rect">
            <a:avLst/>
          </a:prstGeom>
          <a:noFill/>
          <a:ln w="28575">
            <a:solidFill>
              <a:srgbClr val="FF0000"/>
            </a:solidFill>
          </a:ln>
        </p:spPr>
        <p:txBody>
          <a:bodyPr wrap="square" bIns="1368000" rtlCol="0">
            <a:spAutoFit/>
          </a:bodyPr>
          <a:lstStyle/>
          <a:p>
            <a:endParaRPr lang="en-IN" dirty="0"/>
          </a:p>
        </p:txBody>
      </p:sp>
      <p:sp>
        <p:nvSpPr>
          <p:cNvPr id="14" name="TextBox 13"/>
          <p:cNvSpPr txBox="1"/>
          <p:nvPr/>
        </p:nvSpPr>
        <p:spPr>
          <a:xfrm>
            <a:off x="4806777" y="1652467"/>
            <a:ext cx="2232248" cy="461665"/>
          </a:xfrm>
          <a:prstGeom prst="rect">
            <a:avLst/>
          </a:prstGeom>
          <a:noFill/>
          <a:ln w="6350">
            <a:solidFill>
              <a:schemeClr val="tx1"/>
            </a:solidFill>
          </a:ln>
        </p:spPr>
        <p:txBody>
          <a:bodyPr wrap="square" rtlCol="0">
            <a:spAutoFit/>
          </a:bodyPr>
          <a:lstStyle/>
          <a:p>
            <a:r>
              <a:rPr lang="en-IN" sz="2400" dirty="0" smtClean="0"/>
              <a:t>5P adjustment</a:t>
            </a:r>
            <a:endParaRPr lang="en-IN" dirty="0"/>
          </a:p>
        </p:txBody>
      </p:sp>
      <p:sp>
        <p:nvSpPr>
          <p:cNvPr id="15" name="TextBox 14"/>
          <p:cNvSpPr txBox="1"/>
          <p:nvPr/>
        </p:nvSpPr>
        <p:spPr>
          <a:xfrm>
            <a:off x="4870383" y="2186861"/>
            <a:ext cx="2275574" cy="830997"/>
          </a:xfrm>
          <a:prstGeom prst="rect">
            <a:avLst/>
          </a:prstGeom>
          <a:noFill/>
          <a:ln w="6350">
            <a:solidFill>
              <a:schemeClr val="tx1"/>
            </a:solidFill>
          </a:ln>
        </p:spPr>
        <p:txBody>
          <a:bodyPr wrap="square" rtlCol="0">
            <a:spAutoFit/>
          </a:bodyPr>
          <a:lstStyle/>
          <a:p>
            <a:r>
              <a:rPr lang="en-IN" sz="2400" dirty="0" smtClean="0"/>
              <a:t>Omissions/Errors</a:t>
            </a:r>
            <a:endParaRPr lang="en-IN" dirty="0"/>
          </a:p>
        </p:txBody>
      </p:sp>
      <p:sp>
        <p:nvSpPr>
          <p:cNvPr id="17" name="TextBox 16"/>
          <p:cNvSpPr txBox="1"/>
          <p:nvPr/>
        </p:nvSpPr>
        <p:spPr>
          <a:xfrm>
            <a:off x="5505652" y="994870"/>
            <a:ext cx="943588" cy="461665"/>
          </a:xfrm>
          <a:prstGeom prst="rect">
            <a:avLst/>
          </a:prstGeom>
          <a:noFill/>
        </p:spPr>
        <p:txBody>
          <a:bodyPr wrap="square" rtlCol="0">
            <a:spAutoFit/>
          </a:bodyPr>
          <a:lstStyle/>
          <a:p>
            <a:r>
              <a:rPr lang="en-IN" sz="2400" dirty="0" smtClean="0"/>
              <a:t>5 R</a:t>
            </a:r>
            <a:endParaRPr lang="en-IN" dirty="0"/>
          </a:p>
        </p:txBody>
      </p:sp>
      <p:cxnSp>
        <p:nvCxnSpPr>
          <p:cNvPr id="21" name="Straight Arrow Connector 20"/>
          <p:cNvCxnSpPr>
            <a:stCxn id="4" idx="3"/>
            <a:endCxn id="13" idx="1"/>
          </p:cNvCxnSpPr>
          <p:nvPr/>
        </p:nvCxnSpPr>
        <p:spPr>
          <a:xfrm flipV="1">
            <a:off x="3331691" y="2241081"/>
            <a:ext cx="1232117" cy="23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730133" y="1340768"/>
            <a:ext cx="2629371" cy="1704525"/>
          </a:xfrm>
          <a:prstGeom prst="rect">
            <a:avLst/>
          </a:prstGeom>
          <a:noFill/>
          <a:ln w="28575">
            <a:solidFill>
              <a:srgbClr val="FF0000"/>
            </a:solidFill>
          </a:ln>
        </p:spPr>
        <p:txBody>
          <a:bodyPr wrap="square" bIns="1368000" rtlCol="0">
            <a:spAutoFit/>
          </a:bodyPr>
          <a:lstStyle/>
          <a:p>
            <a:endParaRPr lang="en-IN" dirty="0"/>
          </a:p>
        </p:txBody>
      </p:sp>
      <p:sp>
        <p:nvSpPr>
          <p:cNvPr id="31" name="TextBox 30"/>
          <p:cNvSpPr txBox="1"/>
          <p:nvPr/>
        </p:nvSpPr>
        <p:spPr>
          <a:xfrm>
            <a:off x="8933225" y="1340768"/>
            <a:ext cx="2317188" cy="830997"/>
          </a:xfrm>
          <a:prstGeom prst="rect">
            <a:avLst/>
          </a:prstGeom>
          <a:noFill/>
          <a:ln w="6350">
            <a:solidFill>
              <a:schemeClr val="tx1"/>
            </a:solidFill>
          </a:ln>
        </p:spPr>
        <p:txBody>
          <a:bodyPr wrap="square" rtlCol="0">
            <a:spAutoFit/>
          </a:bodyPr>
          <a:lstStyle/>
          <a:p>
            <a:r>
              <a:rPr lang="en-IN" sz="2400" dirty="0"/>
              <a:t>Omissions/Errors</a:t>
            </a:r>
            <a:endParaRPr lang="en-IN" sz="1600" dirty="0"/>
          </a:p>
        </p:txBody>
      </p:sp>
      <p:sp>
        <p:nvSpPr>
          <p:cNvPr id="32" name="TextBox 31"/>
          <p:cNvSpPr txBox="1"/>
          <p:nvPr/>
        </p:nvSpPr>
        <p:spPr>
          <a:xfrm>
            <a:off x="9631312" y="898479"/>
            <a:ext cx="901179" cy="461665"/>
          </a:xfrm>
          <a:prstGeom prst="rect">
            <a:avLst/>
          </a:prstGeom>
          <a:noFill/>
        </p:spPr>
        <p:txBody>
          <a:bodyPr wrap="square" rtlCol="0">
            <a:spAutoFit/>
          </a:bodyPr>
          <a:lstStyle/>
          <a:p>
            <a:r>
              <a:rPr lang="en-IN" sz="2400" dirty="0" smtClean="0"/>
              <a:t>7A</a:t>
            </a:r>
            <a:endParaRPr lang="en-IN" dirty="0"/>
          </a:p>
        </p:txBody>
      </p:sp>
      <p:cxnSp>
        <p:nvCxnSpPr>
          <p:cNvPr id="33" name="Straight Arrow Connector 32"/>
          <p:cNvCxnSpPr/>
          <p:nvPr/>
        </p:nvCxnSpPr>
        <p:spPr>
          <a:xfrm flipV="1">
            <a:off x="7327056" y="2199630"/>
            <a:ext cx="1403077" cy="5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911232" y="2185205"/>
            <a:ext cx="2317188" cy="830997"/>
          </a:xfrm>
          <a:prstGeom prst="rect">
            <a:avLst/>
          </a:prstGeom>
          <a:noFill/>
          <a:ln w="6350">
            <a:solidFill>
              <a:schemeClr val="tx1"/>
            </a:solidFill>
          </a:ln>
        </p:spPr>
        <p:txBody>
          <a:bodyPr wrap="square" rtlCol="0">
            <a:spAutoFit/>
          </a:bodyPr>
          <a:lstStyle/>
          <a:p>
            <a:r>
              <a:rPr lang="en-IN" sz="2400" dirty="0" smtClean="0"/>
              <a:t>Taxable, zero </a:t>
            </a:r>
            <a:r>
              <a:rPr lang="en-IN" sz="2400" dirty="0" err="1" smtClean="0"/>
              <a:t>rated,exempt</a:t>
            </a:r>
            <a:endParaRPr lang="en-IN" sz="1600" dirty="0"/>
          </a:p>
        </p:txBody>
      </p:sp>
      <p:cxnSp>
        <p:nvCxnSpPr>
          <p:cNvPr id="39" name="Straight Arrow Connector 38"/>
          <p:cNvCxnSpPr>
            <a:stCxn id="30" idx="2"/>
          </p:cNvCxnSpPr>
          <p:nvPr/>
        </p:nvCxnSpPr>
        <p:spPr>
          <a:xfrm flipH="1">
            <a:off x="10044818" y="3045293"/>
            <a:ext cx="1"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874149" y="3894956"/>
            <a:ext cx="2629371" cy="1704525"/>
          </a:xfrm>
          <a:prstGeom prst="rect">
            <a:avLst/>
          </a:prstGeom>
          <a:noFill/>
          <a:ln w="28575">
            <a:solidFill>
              <a:srgbClr val="FF0000"/>
            </a:solidFill>
          </a:ln>
        </p:spPr>
        <p:txBody>
          <a:bodyPr wrap="square" bIns="1368000" rtlCol="0">
            <a:spAutoFit/>
          </a:bodyPr>
          <a:lstStyle/>
          <a:p>
            <a:endParaRPr lang="en-IN" dirty="0"/>
          </a:p>
        </p:txBody>
      </p:sp>
      <p:sp>
        <p:nvSpPr>
          <p:cNvPr id="43" name="TextBox 42"/>
          <p:cNvSpPr txBox="1"/>
          <p:nvPr/>
        </p:nvSpPr>
        <p:spPr>
          <a:xfrm>
            <a:off x="8970308" y="3943297"/>
            <a:ext cx="2317188" cy="523220"/>
          </a:xfrm>
          <a:prstGeom prst="rect">
            <a:avLst/>
          </a:prstGeom>
          <a:noFill/>
          <a:ln w="6350">
            <a:solidFill>
              <a:schemeClr val="tx1"/>
            </a:solidFill>
          </a:ln>
        </p:spPr>
        <p:txBody>
          <a:bodyPr wrap="square" rtlCol="0">
            <a:spAutoFit/>
          </a:bodyPr>
          <a:lstStyle/>
          <a:p>
            <a:r>
              <a:rPr lang="en-IN" sz="2800" dirty="0" smtClean="0"/>
              <a:t>Taxable TO</a:t>
            </a:r>
            <a:endParaRPr lang="en-IN" dirty="0"/>
          </a:p>
        </p:txBody>
      </p:sp>
      <p:sp>
        <p:nvSpPr>
          <p:cNvPr id="44" name="TextBox 43"/>
          <p:cNvSpPr txBox="1"/>
          <p:nvPr/>
        </p:nvSpPr>
        <p:spPr>
          <a:xfrm>
            <a:off x="9201752" y="3501008"/>
            <a:ext cx="908316" cy="461665"/>
          </a:xfrm>
          <a:prstGeom prst="rect">
            <a:avLst/>
          </a:prstGeom>
          <a:noFill/>
        </p:spPr>
        <p:txBody>
          <a:bodyPr wrap="square" rtlCol="0">
            <a:spAutoFit/>
          </a:bodyPr>
          <a:lstStyle/>
          <a:p>
            <a:r>
              <a:rPr lang="en-IN" sz="2400" dirty="0" smtClean="0"/>
              <a:t>7E</a:t>
            </a:r>
            <a:endParaRPr lang="en-IN" dirty="0"/>
          </a:p>
        </p:txBody>
      </p:sp>
      <p:sp>
        <p:nvSpPr>
          <p:cNvPr id="51" name="TextBox 50"/>
          <p:cNvSpPr txBox="1"/>
          <p:nvPr/>
        </p:nvSpPr>
        <p:spPr>
          <a:xfrm>
            <a:off x="8983240" y="4563125"/>
            <a:ext cx="2317188" cy="954107"/>
          </a:xfrm>
          <a:prstGeom prst="rect">
            <a:avLst/>
          </a:prstGeom>
          <a:noFill/>
          <a:ln w="6350">
            <a:solidFill>
              <a:schemeClr val="tx1"/>
            </a:solidFill>
          </a:ln>
        </p:spPr>
        <p:txBody>
          <a:bodyPr wrap="square" rtlCol="0">
            <a:spAutoFit/>
          </a:bodyPr>
          <a:lstStyle/>
          <a:p>
            <a:r>
              <a:rPr lang="en-IN" sz="2800" dirty="0" smtClean="0"/>
              <a:t>Zero rated, exempt TO</a:t>
            </a:r>
            <a:endParaRPr lang="en-IN" dirty="0"/>
          </a:p>
        </p:txBody>
      </p:sp>
      <p:cxnSp>
        <p:nvCxnSpPr>
          <p:cNvPr id="52" name="Straight Arrow Connector 51"/>
          <p:cNvCxnSpPr/>
          <p:nvPr/>
        </p:nvCxnSpPr>
        <p:spPr>
          <a:xfrm flipH="1">
            <a:off x="7297508" y="4941168"/>
            <a:ext cx="14826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97685" y="4111680"/>
            <a:ext cx="2629371" cy="1549568"/>
          </a:xfrm>
          <a:prstGeom prst="rect">
            <a:avLst/>
          </a:prstGeom>
          <a:noFill/>
          <a:ln w="28575">
            <a:solidFill>
              <a:srgbClr val="FF0000"/>
            </a:solidFill>
          </a:ln>
        </p:spPr>
        <p:txBody>
          <a:bodyPr wrap="square" bIns="1368000" rtlCol="0">
            <a:spAutoFit/>
          </a:bodyPr>
          <a:lstStyle/>
          <a:p>
            <a:endParaRPr lang="en-IN" dirty="0"/>
          </a:p>
        </p:txBody>
      </p:sp>
      <p:sp>
        <p:nvSpPr>
          <p:cNvPr id="54" name="TextBox 53"/>
          <p:cNvSpPr txBox="1"/>
          <p:nvPr/>
        </p:nvSpPr>
        <p:spPr>
          <a:xfrm>
            <a:off x="4793844" y="4177481"/>
            <a:ext cx="2317188" cy="523220"/>
          </a:xfrm>
          <a:prstGeom prst="rect">
            <a:avLst/>
          </a:prstGeom>
          <a:noFill/>
          <a:ln w="6350">
            <a:solidFill>
              <a:schemeClr val="tx1"/>
            </a:solidFill>
          </a:ln>
        </p:spPr>
        <p:txBody>
          <a:bodyPr wrap="square" rtlCol="0">
            <a:spAutoFit/>
          </a:bodyPr>
          <a:lstStyle/>
          <a:p>
            <a:r>
              <a:rPr lang="en-IN" sz="2800" dirty="0" smtClean="0"/>
              <a:t>Taxable TO</a:t>
            </a:r>
            <a:endParaRPr lang="en-IN" dirty="0"/>
          </a:p>
        </p:txBody>
      </p:sp>
      <p:sp>
        <p:nvSpPr>
          <p:cNvPr id="55" name="TextBox 54"/>
          <p:cNvSpPr txBox="1"/>
          <p:nvPr/>
        </p:nvSpPr>
        <p:spPr>
          <a:xfrm>
            <a:off x="5034913" y="3661239"/>
            <a:ext cx="889066" cy="461665"/>
          </a:xfrm>
          <a:prstGeom prst="rect">
            <a:avLst/>
          </a:prstGeom>
          <a:noFill/>
        </p:spPr>
        <p:txBody>
          <a:bodyPr wrap="square" rtlCol="0">
            <a:spAutoFit/>
          </a:bodyPr>
          <a:lstStyle/>
          <a:p>
            <a:r>
              <a:rPr lang="en-IN" sz="2400" dirty="0" smtClean="0"/>
              <a:t>9P</a:t>
            </a:r>
            <a:endParaRPr lang="en-IN" dirty="0"/>
          </a:p>
        </p:txBody>
      </p:sp>
      <p:sp>
        <p:nvSpPr>
          <p:cNvPr id="67" name="TextBox 66"/>
          <p:cNvSpPr txBox="1"/>
          <p:nvPr/>
        </p:nvSpPr>
        <p:spPr>
          <a:xfrm>
            <a:off x="4788473" y="4653136"/>
            <a:ext cx="2106535" cy="523220"/>
          </a:xfrm>
          <a:prstGeom prst="rect">
            <a:avLst/>
          </a:prstGeom>
          <a:noFill/>
          <a:ln w="6350">
            <a:solidFill>
              <a:schemeClr val="tx1"/>
            </a:solidFill>
          </a:ln>
        </p:spPr>
        <p:txBody>
          <a:bodyPr wrap="square" rtlCol="0">
            <a:spAutoFit/>
          </a:bodyPr>
          <a:lstStyle/>
          <a:p>
            <a:r>
              <a:rPr lang="en-IN" sz="2800" dirty="0" smtClean="0"/>
              <a:t>Rate diff.</a:t>
            </a:r>
            <a:endParaRPr lang="en-IN" dirty="0"/>
          </a:p>
        </p:txBody>
      </p:sp>
      <p:sp>
        <p:nvSpPr>
          <p:cNvPr id="69" name="TextBox 68"/>
          <p:cNvSpPr txBox="1"/>
          <p:nvPr/>
        </p:nvSpPr>
        <p:spPr>
          <a:xfrm>
            <a:off x="4806776" y="5157192"/>
            <a:ext cx="2317188" cy="523220"/>
          </a:xfrm>
          <a:prstGeom prst="rect">
            <a:avLst/>
          </a:prstGeom>
          <a:noFill/>
          <a:ln w="6350">
            <a:solidFill>
              <a:schemeClr val="tx1"/>
            </a:solidFill>
          </a:ln>
        </p:spPr>
        <p:txBody>
          <a:bodyPr wrap="square" rtlCol="0">
            <a:spAutoFit/>
          </a:bodyPr>
          <a:lstStyle/>
          <a:p>
            <a:r>
              <a:rPr lang="en-IN" sz="2800" dirty="0" smtClean="0"/>
              <a:t>RCM diff.</a:t>
            </a:r>
            <a:endParaRPr lang="en-IN" dirty="0"/>
          </a:p>
        </p:txBody>
      </p:sp>
      <p:cxnSp>
        <p:nvCxnSpPr>
          <p:cNvPr id="70" name="Straight Arrow Connector 69"/>
          <p:cNvCxnSpPr/>
          <p:nvPr/>
        </p:nvCxnSpPr>
        <p:spPr>
          <a:xfrm flipH="1">
            <a:off x="3145794" y="4949693"/>
            <a:ext cx="14826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78262" y="4192213"/>
            <a:ext cx="2629371" cy="1549568"/>
          </a:xfrm>
          <a:prstGeom prst="rect">
            <a:avLst/>
          </a:prstGeom>
          <a:noFill/>
          <a:ln w="28575">
            <a:solidFill>
              <a:srgbClr val="FF0000"/>
            </a:solidFill>
          </a:ln>
        </p:spPr>
        <p:txBody>
          <a:bodyPr wrap="square" bIns="1368000" rtlCol="0">
            <a:spAutoFit/>
          </a:bodyPr>
          <a:lstStyle/>
          <a:p>
            <a:endParaRPr lang="en-IN" dirty="0"/>
          </a:p>
        </p:txBody>
      </p:sp>
      <p:sp>
        <p:nvSpPr>
          <p:cNvPr id="72" name="TextBox 71"/>
          <p:cNvSpPr txBox="1"/>
          <p:nvPr/>
        </p:nvSpPr>
        <p:spPr>
          <a:xfrm>
            <a:off x="990352" y="3573016"/>
            <a:ext cx="889066" cy="461665"/>
          </a:xfrm>
          <a:prstGeom prst="rect">
            <a:avLst/>
          </a:prstGeom>
          <a:noFill/>
        </p:spPr>
        <p:txBody>
          <a:bodyPr wrap="square" rtlCol="0">
            <a:spAutoFit/>
          </a:bodyPr>
          <a:lstStyle/>
          <a:p>
            <a:r>
              <a:rPr lang="en-IN" sz="2400" dirty="0" smtClean="0"/>
              <a:t>9R</a:t>
            </a:r>
            <a:endParaRPr lang="en-IN" dirty="0"/>
          </a:p>
        </p:txBody>
      </p:sp>
      <p:sp>
        <p:nvSpPr>
          <p:cNvPr id="73" name="TextBox 72"/>
          <p:cNvSpPr txBox="1"/>
          <p:nvPr/>
        </p:nvSpPr>
        <p:spPr>
          <a:xfrm>
            <a:off x="630312" y="4329881"/>
            <a:ext cx="2317188" cy="523220"/>
          </a:xfrm>
          <a:prstGeom prst="rect">
            <a:avLst/>
          </a:prstGeom>
          <a:noFill/>
          <a:ln w="6350">
            <a:solidFill>
              <a:schemeClr val="tx1"/>
            </a:solidFill>
          </a:ln>
        </p:spPr>
        <p:txBody>
          <a:bodyPr wrap="square" rtlCol="0">
            <a:spAutoFit/>
          </a:bodyPr>
          <a:lstStyle/>
          <a:p>
            <a:r>
              <a:rPr lang="en-IN" sz="2800" dirty="0" smtClean="0"/>
              <a:t>Paid</a:t>
            </a:r>
            <a:endParaRPr lang="en-IN" dirty="0"/>
          </a:p>
        </p:txBody>
      </p:sp>
      <p:sp>
        <p:nvSpPr>
          <p:cNvPr id="74" name="TextBox 73"/>
          <p:cNvSpPr txBox="1"/>
          <p:nvPr/>
        </p:nvSpPr>
        <p:spPr>
          <a:xfrm>
            <a:off x="643244" y="5136342"/>
            <a:ext cx="2317188" cy="523220"/>
          </a:xfrm>
          <a:prstGeom prst="rect">
            <a:avLst/>
          </a:prstGeom>
          <a:noFill/>
          <a:ln w="6350">
            <a:solidFill>
              <a:schemeClr val="tx1"/>
            </a:solidFill>
          </a:ln>
        </p:spPr>
        <p:txBody>
          <a:bodyPr wrap="square" rtlCol="0">
            <a:spAutoFit/>
          </a:bodyPr>
          <a:lstStyle/>
          <a:p>
            <a:r>
              <a:rPr lang="en-IN" sz="2800" dirty="0" smtClean="0"/>
              <a:t>Not Paid</a:t>
            </a:r>
            <a:endParaRPr lang="en-IN" dirty="0"/>
          </a:p>
        </p:txBody>
      </p:sp>
      <p:sp>
        <p:nvSpPr>
          <p:cNvPr id="35" name="TextBox 34"/>
          <p:cNvSpPr txBox="1"/>
          <p:nvPr/>
        </p:nvSpPr>
        <p:spPr>
          <a:xfrm>
            <a:off x="486296" y="-11376"/>
            <a:ext cx="11059061" cy="523220"/>
          </a:xfrm>
          <a:prstGeom prst="rect">
            <a:avLst/>
          </a:prstGeom>
          <a:noFill/>
        </p:spPr>
        <p:txBody>
          <a:bodyPr wrap="square" rtlCol="0">
            <a:spAutoFit/>
          </a:bodyPr>
          <a:lstStyle/>
          <a:p>
            <a:pPr algn="ctr"/>
            <a:r>
              <a:rPr lang="en-US" sz="2800" b="1" dirty="0" smtClean="0"/>
              <a:t>Flow of difference through different tables</a:t>
            </a:r>
            <a:endParaRPr lang="en-IN" sz="2800" dirty="0"/>
          </a:p>
        </p:txBody>
      </p:sp>
      <p:sp>
        <p:nvSpPr>
          <p:cNvPr id="2" name="TextBox 1"/>
          <p:cNvSpPr txBox="1"/>
          <p:nvPr/>
        </p:nvSpPr>
        <p:spPr>
          <a:xfrm>
            <a:off x="486296" y="951111"/>
            <a:ext cx="1224136" cy="461665"/>
          </a:xfrm>
          <a:prstGeom prst="rect">
            <a:avLst/>
          </a:prstGeom>
          <a:noFill/>
        </p:spPr>
        <p:txBody>
          <a:bodyPr wrap="square" rtlCol="0">
            <a:spAutoFit/>
          </a:bodyPr>
          <a:lstStyle/>
          <a:p>
            <a:r>
              <a:rPr lang="en-IN" sz="2400" b="1" dirty="0" smtClean="0">
                <a:solidFill>
                  <a:srgbClr val="00863D"/>
                </a:solidFill>
              </a:rPr>
              <a:t>START</a:t>
            </a:r>
            <a:endParaRPr lang="en-IN" sz="2400" b="1" dirty="0">
              <a:solidFill>
                <a:srgbClr val="00863D"/>
              </a:solidFill>
            </a:endParaRPr>
          </a:p>
        </p:txBody>
      </p:sp>
      <p:sp>
        <p:nvSpPr>
          <p:cNvPr id="36" name="TextBox 35"/>
          <p:cNvSpPr txBox="1"/>
          <p:nvPr/>
        </p:nvSpPr>
        <p:spPr>
          <a:xfrm>
            <a:off x="558304" y="5867980"/>
            <a:ext cx="1067188" cy="523220"/>
          </a:xfrm>
          <a:prstGeom prst="rect">
            <a:avLst/>
          </a:prstGeom>
          <a:noFill/>
        </p:spPr>
        <p:txBody>
          <a:bodyPr wrap="square" rtlCol="0">
            <a:spAutoFit/>
          </a:bodyPr>
          <a:lstStyle/>
          <a:p>
            <a:r>
              <a:rPr lang="en-IN" sz="2800" b="1" dirty="0" smtClean="0">
                <a:solidFill>
                  <a:srgbClr val="FF0000"/>
                </a:solidFill>
              </a:rPr>
              <a:t>END</a:t>
            </a:r>
            <a:endParaRPr lang="en-IN" b="1" dirty="0">
              <a:solidFill>
                <a:srgbClr val="FF0000"/>
              </a:solidFill>
            </a:endParaRPr>
          </a:p>
        </p:txBody>
      </p:sp>
    </p:spTree>
    <p:extLst>
      <p:ext uri="{BB962C8B-B14F-4D97-AF65-F5344CB8AC3E}">
        <p14:creationId xmlns:p14="http://schemas.microsoft.com/office/powerpoint/2010/main" xmlns="" val="14721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7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p:bldP spid="13" grpId="0" animBg="1"/>
      <p:bldP spid="14" grpId="0" animBg="1"/>
      <p:bldP spid="14" grpId="1" animBg="1"/>
      <p:bldP spid="15" grpId="0" animBg="1"/>
      <p:bldP spid="17" grpId="0"/>
      <p:bldP spid="30" grpId="0" animBg="1"/>
      <p:bldP spid="31" grpId="0" animBg="1"/>
      <p:bldP spid="32" grpId="0"/>
      <p:bldP spid="34" grpId="0" animBg="1"/>
      <p:bldP spid="42" grpId="0" animBg="1"/>
      <p:bldP spid="43" grpId="0" animBg="1"/>
      <p:bldP spid="44" grpId="0"/>
      <p:bldP spid="51" grpId="0" animBg="1"/>
      <p:bldP spid="51" grpId="1" animBg="1"/>
      <p:bldP spid="53" grpId="0" animBg="1"/>
      <p:bldP spid="54" grpId="0" animBg="1"/>
      <p:bldP spid="55" grpId="0"/>
      <p:bldP spid="67" grpId="0" animBg="1"/>
      <p:bldP spid="69" grpId="0" animBg="1"/>
      <p:bldP spid="71" grpId="0" animBg="1"/>
      <p:bldP spid="72" grpId="0"/>
      <p:bldP spid="73" grpId="0" animBg="1"/>
      <p:bldP spid="73" grpId="1" animBg="1"/>
      <p:bldP spid="74" grpId="0" animBg="1"/>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699166088"/>
              </p:ext>
            </p:extLst>
          </p:nvPr>
        </p:nvGraphicFramePr>
        <p:xfrm>
          <a:off x="270272" y="548680"/>
          <a:ext cx="11449272" cy="6250672"/>
        </p:xfrm>
        <a:graphic>
          <a:graphicData uri="http://schemas.openxmlformats.org/drawingml/2006/table">
            <a:tbl>
              <a:tblPr firstRow="1" bandRow="1">
                <a:tableStyleId>{616DA210-FB5B-4158-B5E0-FEB733F419BA}</a:tableStyleId>
              </a:tblPr>
              <a:tblGrid>
                <a:gridCol w="1315988"/>
                <a:gridCol w="7613004"/>
                <a:gridCol w="792088"/>
                <a:gridCol w="1728192"/>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IV</a:t>
                      </a:r>
                      <a:endParaRPr lang="en-IN" sz="2400" b="1" i="0" u="none" strike="noStrike" kern="1200" baseline="0" dirty="0">
                        <a:solidFill>
                          <a:srgbClr val="0000FF"/>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0000FF"/>
                          </a:solidFill>
                          <a:latin typeface="+mn-lt"/>
                          <a:ea typeface="+mn-ea"/>
                          <a:cs typeface="+mn-cs"/>
                        </a:rPr>
                        <a:t>Reconciliation of Input Tax Credit (ITC) </a:t>
                      </a:r>
                      <a:r>
                        <a:rPr lang="en-US" sz="1800" b="0" i="0" u="none" strike="noStrike" kern="1200" baseline="0" dirty="0" smtClean="0">
                          <a:solidFill>
                            <a:srgbClr val="0000FF"/>
                          </a:solidFill>
                          <a:latin typeface="+mn-lt"/>
                          <a:ea typeface="+mn-ea"/>
                          <a:cs typeface="+mn-cs"/>
                        </a:rPr>
                        <a:t>	</a:t>
                      </a:r>
                      <a:r>
                        <a:rPr lang="en-US" sz="2400" u="none" strike="noStrike" kern="1200" baseline="0" dirty="0" smtClean="0">
                          <a:solidFill>
                            <a:srgbClr val="0000FF"/>
                          </a:solidFill>
                        </a:rPr>
                        <a:t>	</a:t>
                      </a:r>
                      <a:endParaRPr lang="en-US" sz="2400" b="1" i="0" u="none" strike="noStrike" kern="1200" baseline="0" dirty="0" smtClean="0">
                        <a:solidFill>
                          <a:srgbClr val="0000FF"/>
                        </a:solidFill>
                        <a:latin typeface="+mn-lt"/>
                        <a:ea typeface="+mn-ea"/>
                        <a:cs typeface="+mn-cs"/>
                      </a:endParaRPr>
                    </a:p>
                  </a:txBody>
                  <a:tcPr/>
                </a:tc>
                <a:tc hMerge="1">
                  <a:txBody>
                    <a:bodyPr/>
                    <a:lstStyle/>
                    <a:p>
                      <a:endParaRPr lang="en-IN"/>
                    </a:p>
                  </a:txBody>
                  <a:tcPr/>
                </a:tc>
                <a:tc hMerge="1">
                  <a:txBody>
                    <a:bodyPr/>
                    <a:lstStyle/>
                    <a:p>
                      <a:endParaRPr lang="en-IN"/>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12</a:t>
                      </a:r>
                      <a:endParaRPr lang="en-IN" sz="2400" b="1" i="0" u="none" strike="noStrike" kern="1200" baseline="0" dirty="0">
                        <a:solidFill>
                          <a:schemeClr val="tx1"/>
                        </a:solidFill>
                        <a:latin typeface="+mn-lt"/>
                        <a:ea typeface="+mn-ea"/>
                        <a:cs typeface="+mn-cs"/>
                      </a:endParaRPr>
                    </a:p>
                  </a:txBody>
                  <a:tcPr/>
                </a:tc>
                <a:tc gridSpan="3">
                  <a:txBody>
                    <a:bodyPr/>
                    <a:lstStyle/>
                    <a:p>
                      <a:r>
                        <a:rPr lang="en-US" sz="2400" b="1" i="0" u="none" strike="noStrike" kern="1200" baseline="0" dirty="0" smtClean="0">
                          <a:solidFill>
                            <a:schemeClr val="tx1"/>
                          </a:solidFill>
                          <a:latin typeface="+mn-lt"/>
                          <a:ea typeface="+mn-ea"/>
                          <a:cs typeface="+mn-cs"/>
                        </a:rPr>
                        <a:t>Reconciliation of Net Input Tax Credit (ITC) </a:t>
                      </a:r>
                      <a:r>
                        <a:rPr lang="en-US" sz="1800" b="0" i="0" u="none" strike="noStrike" kern="1200" baseline="0" dirty="0" smtClean="0">
                          <a:solidFill>
                            <a:schemeClr val="tx1"/>
                          </a:solidFill>
                          <a:latin typeface="+mn-lt"/>
                          <a:ea typeface="+mn-ea"/>
                          <a:cs typeface="+mn-cs"/>
                        </a:rPr>
                        <a:t>	</a:t>
                      </a:r>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A</a:t>
                      </a:r>
                      <a:endParaRPr lang="en-IN" sz="2400" b="1" i="0" u="none" strike="noStrike" kern="1200" baseline="0" dirty="0">
                        <a:solidFill>
                          <a:schemeClr val="tx1"/>
                        </a:solidFill>
                        <a:latin typeface="+mn-lt"/>
                        <a:ea typeface="+mn-ea"/>
                        <a:cs typeface="+mn-cs"/>
                      </a:endParaRPr>
                    </a:p>
                  </a:txBody>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ITC availed as per audited Annual Financial Statement for the State/ UT (For multi-GSTIN units under same PAN this should be derived from books of accounts) </a:t>
                      </a:r>
                    </a:p>
                  </a:txBody>
                  <a:tcPr/>
                </a:tc>
                <a:tc hMerge="1">
                  <a:txBody>
                    <a:bodyPr/>
                    <a:lstStyle/>
                    <a:p>
                      <a:endParaRPr lang="en-IN"/>
                    </a:p>
                  </a:txBody>
                  <a:tcPr/>
                </a:tc>
                <a:tc>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r>
                        <a:rPr lang="en-US" sz="2000" b="0" i="1" u="none" strike="noStrike" kern="1200" baseline="0" dirty="0" smtClean="0">
                          <a:solidFill>
                            <a:schemeClr val="tx1"/>
                          </a:solidFill>
                          <a:latin typeface="+mn-lt"/>
                          <a:ea typeface="+mn-ea"/>
                          <a:cs typeface="+mn-cs"/>
                        </a:rPr>
                        <a:t>ITC availed (after reversals) as per the audited Annual Financial Statement shall be declared here. There may be cases where multiple GSTINs (State-wise) registrations exist on the same PAN. This is common for persons / entities with presence over multiple States. Such persons / entities, will have to internally derive their ITC for each individual GSTIN and declare the same here. It may be noted that reference to audited Annual Financial Statement includes reference to books of accounts in case of persons / entities having presence over multiple States. 	</a:t>
                      </a:r>
                    </a:p>
                  </a:txBody>
                  <a:tcPr/>
                </a:tc>
                <a:tc hMerge="1">
                  <a:txBody>
                    <a:bodyPr/>
                    <a:lstStyle/>
                    <a:p>
                      <a:endParaRPr lang="en-IN"/>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B</a:t>
                      </a:r>
                      <a:endParaRPr lang="en-IN" sz="24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ITC booked in earlier Financial Years claimed in current Financial Year </a:t>
                      </a:r>
                    </a:p>
                  </a:txBody>
                  <a:tcPr/>
                </a:tc>
                <a:tc>
                  <a:txBody>
                    <a:bodyPr/>
                    <a:lstStyle/>
                    <a:p>
                      <a:r>
                        <a:rPr lang="en-US" sz="2400" b="1" i="0" u="none" strike="noStrike" kern="1200" baseline="0" dirty="0" smtClean="0">
                          <a:solidFill>
                            <a:schemeClr val="tx1"/>
                          </a:solidFill>
                          <a:latin typeface="+mn-lt"/>
                          <a:ea typeface="+mn-ea"/>
                          <a:cs typeface="+mn-cs"/>
                        </a:rPr>
                        <a:t>(+)</a:t>
                      </a:r>
                    </a:p>
                  </a:txBody>
                  <a:tcPr/>
                </a:tc>
                <a:tc>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r>
                        <a:rPr lang="en-US" sz="2000" b="0" i="1" u="none" strike="noStrike" kern="1200" baseline="0" dirty="0" smtClean="0">
                          <a:solidFill>
                            <a:schemeClr val="tx1"/>
                          </a:solidFill>
                          <a:latin typeface="+mn-lt"/>
                          <a:ea typeface="+mn-ea"/>
                          <a:cs typeface="+mn-cs"/>
                        </a:rPr>
                        <a:t>Any ITC which was booked in the audited Annual Financial Statement of earlier financial year(s)but availed in the ITC ledger in the financial year for which the reconciliation statement is being filed for shall be declared here. This shall include transitional credit which was booked in earlier years but availed during Financial Year 2017-18. </a:t>
                      </a: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1376"/>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4950792" y="4564285"/>
            <a:ext cx="6768751" cy="1384995"/>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Transitional credit of already taken credits will not come here but will come under 12A </a:t>
            </a:r>
          </a:p>
        </p:txBody>
      </p:sp>
    </p:spTree>
    <p:extLst>
      <p:ext uri="{BB962C8B-B14F-4D97-AF65-F5344CB8AC3E}">
        <p14:creationId xmlns:p14="http://schemas.microsoft.com/office/powerpoint/2010/main" xmlns="" val="40584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30449720"/>
              </p:ext>
            </p:extLst>
          </p:nvPr>
        </p:nvGraphicFramePr>
        <p:xfrm>
          <a:off x="270272" y="548680"/>
          <a:ext cx="11449272" cy="5612864"/>
        </p:xfrm>
        <a:graphic>
          <a:graphicData uri="http://schemas.openxmlformats.org/drawingml/2006/table">
            <a:tbl>
              <a:tblPr firstRow="1" bandRow="1">
                <a:tableStyleId>{616DA210-FB5B-4158-B5E0-FEB733F419BA}</a:tableStyleId>
              </a:tblPr>
              <a:tblGrid>
                <a:gridCol w="1315988"/>
                <a:gridCol w="7613004"/>
                <a:gridCol w="792088"/>
                <a:gridCol w="1728192"/>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IV</a:t>
                      </a:r>
                      <a:endParaRPr lang="en-IN" sz="2400" b="1" i="0" u="none" strike="noStrike" kern="1200" baseline="0" dirty="0">
                        <a:solidFill>
                          <a:srgbClr val="0000FF"/>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0000FF"/>
                          </a:solidFill>
                          <a:latin typeface="+mn-lt"/>
                          <a:ea typeface="+mn-ea"/>
                          <a:cs typeface="+mn-cs"/>
                        </a:rPr>
                        <a:t>Reconciliation of Input Tax Credit (ITC) </a:t>
                      </a:r>
                      <a:r>
                        <a:rPr lang="en-US" sz="1800" b="0" i="0" u="none" strike="noStrike" kern="1200" baseline="0" dirty="0" smtClean="0">
                          <a:solidFill>
                            <a:srgbClr val="0000FF"/>
                          </a:solidFill>
                          <a:latin typeface="+mn-lt"/>
                          <a:ea typeface="+mn-ea"/>
                          <a:cs typeface="+mn-cs"/>
                        </a:rPr>
                        <a:t>	</a:t>
                      </a:r>
                      <a:r>
                        <a:rPr lang="en-US" sz="2400" u="none" strike="noStrike" kern="1200" baseline="0" dirty="0" smtClean="0">
                          <a:solidFill>
                            <a:srgbClr val="0000FF"/>
                          </a:solidFill>
                        </a:rPr>
                        <a:t>	</a:t>
                      </a:r>
                      <a:endParaRPr lang="en-US" sz="2400" b="1" i="0" u="none" strike="noStrike" kern="1200" baseline="0" dirty="0" smtClean="0">
                        <a:solidFill>
                          <a:srgbClr val="0000FF"/>
                        </a:solidFill>
                        <a:latin typeface="+mn-lt"/>
                        <a:ea typeface="+mn-ea"/>
                        <a:cs typeface="+mn-cs"/>
                      </a:endParaRPr>
                    </a:p>
                  </a:txBody>
                  <a:tcPr/>
                </a:tc>
                <a:tc hMerge="1">
                  <a:txBody>
                    <a:bodyPr/>
                    <a:lstStyle/>
                    <a:p>
                      <a:endParaRPr lang="en-IN"/>
                    </a:p>
                  </a:txBody>
                  <a:tcPr/>
                </a:tc>
                <a:tc hMerge="1">
                  <a:txBody>
                    <a:bodyPr/>
                    <a:lstStyle/>
                    <a:p>
                      <a:endParaRPr lang="en-IN"/>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12</a:t>
                      </a:r>
                      <a:endParaRPr lang="en-IN" sz="2400" b="1" i="0" u="none" strike="noStrike" kern="1200" baseline="0" dirty="0">
                        <a:solidFill>
                          <a:schemeClr val="tx1"/>
                        </a:solidFill>
                        <a:latin typeface="+mn-lt"/>
                        <a:ea typeface="+mn-ea"/>
                        <a:cs typeface="+mn-cs"/>
                      </a:endParaRPr>
                    </a:p>
                  </a:txBody>
                  <a:tcPr/>
                </a:tc>
                <a:tc gridSpan="3">
                  <a:txBody>
                    <a:bodyPr/>
                    <a:lstStyle/>
                    <a:p>
                      <a:r>
                        <a:rPr lang="en-US" sz="2400" b="1" i="0" u="none" strike="noStrike" kern="1200" baseline="0" dirty="0" smtClean="0">
                          <a:solidFill>
                            <a:schemeClr val="tx1"/>
                          </a:solidFill>
                          <a:latin typeface="+mn-lt"/>
                          <a:ea typeface="+mn-ea"/>
                          <a:cs typeface="+mn-cs"/>
                        </a:rPr>
                        <a:t>Reconciliation of Net Input Tax Credit (ITC) </a:t>
                      </a:r>
                      <a:r>
                        <a:rPr lang="en-US" sz="1800" b="0" i="0" u="none" strike="noStrike" kern="1200" baseline="0" dirty="0" smtClean="0">
                          <a:solidFill>
                            <a:schemeClr val="tx1"/>
                          </a:solidFill>
                          <a:latin typeface="+mn-lt"/>
                          <a:ea typeface="+mn-ea"/>
                          <a:cs typeface="+mn-cs"/>
                        </a:rPr>
                        <a:t>	</a:t>
                      </a:r>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C</a:t>
                      </a:r>
                      <a:endParaRPr lang="en-IN" sz="2400" b="1" i="0" u="none" strike="noStrike" kern="1200" baseline="0" dirty="0">
                        <a:solidFill>
                          <a:schemeClr val="tx1"/>
                        </a:solidFill>
                        <a:latin typeface="+mn-lt"/>
                        <a:ea typeface="+mn-ea"/>
                        <a:cs typeface="+mn-cs"/>
                      </a:endParaRPr>
                    </a:p>
                  </a:txBody>
                  <a:tcPr/>
                </a:tc>
                <a:tc>
                  <a:txBody>
                    <a:bodyPr/>
                    <a:lstStyle/>
                    <a:p>
                      <a:r>
                        <a:rPr lang="en-US" sz="2400" b="1" i="0" u="none" strike="noStrike" kern="1200" baseline="0" dirty="0" smtClean="0">
                          <a:solidFill>
                            <a:schemeClr val="tx1"/>
                          </a:solidFill>
                          <a:latin typeface="+mn-lt"/>
                          <a:ea typeface="+mn-ea"/>
                          <a:cs typeface="+mn-cs"/>
                        </a:rPr>
                        <a:t>ITC booked in current Financial Year to be claimed in subsequent Financial Years </a:t>
                      </a:r>
                    </a:p>
                  </a:txBody>
                  <a:tcPr/>
                </a:tc>
                <a:tc>
                  <a:txBody>
                    <a:bodyPr/>
                    <a:lstStyle/>
                    <a:p>
                      <a:r>
                        <a:rPr lang="en-US" sz="2400" b="1" i="0" u="none" strike="noStrike" kern="1200" baseline="0" dirty="0" smtClean="0">
                          <a:solidFill>
                            <a:schemeClr val="tx1"/>
                          </a:solidFill>
                          <a:latin typeface="+mn-lt"/>
                          <a:ea typeface="+mn-ea"/>
                          <a:cs typeface="+mn-cs"/>
                        </a:rPr>
                        <a:t>(-)</a:t>
                      </a:r>
                    </a:p>
                  </a:txBody>
                  <a:tcPr/>
                </a:tc>
                <a:tc>
                  <a:txBody>
                    <a:bodyPr/>
                    <a:lstStyle/>
                    <a:p>
                      <a:endParaRPr lang="en-US" sz="24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r>
                        <a:rPr lang="en-US" sz="2000" b="0" i="1" u="none" strike="noStrike" kern="1200" baseline="0" dirty="0" smtClean="0">
                          <a:solidFill>
                            <a:schemeClr val="tx1"/>
                          </a:solidFill>
                          <a:latin typeface="+mn-lt"/>
                          <a:ea typeface="+mn-ea"/>
                          <a:cs typeface="+mn-cs"/>
                        </a:rPr>
                        <a:t>Any ITC which has been booked in the audited Annual Financial Statement of the current financial year but the same has not been credited to the ITC ledger for the said financial year shall be declared here. 	</a:t>
                      </a: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D</a:t>
                      </a:r>
                      <a:endParaRPr lang="en-IN" sz="2400" b="1" i="0" u="none" strike="noStrike" kern="1200" baseline="0" dirty="0">
                        <a:solidFill>
                          <a:schemeClr val="tx1"/>
                        </a:solidFill>
                        <a:latin typeface="+mn-lt"/>
                        <a:ea typeface="+mn-ea"/>
                        <a:cs typeface="+mn-cs"/>
                      </a:endParaRPr>
                    </a:p>
                  </a:txBody>
                  <a:tcPr/>
                </a:tc>
                <a:tc>
                  <a:txBody>
                    <a:bodyPr/>
                    <a:lstStyle/>
                    <a:p>
                      <a:r>
                        <a:rPr lang="en-US" sz="2400" b="1" i="0" u="none" strike="noStrike" kern="1200" baseline="0" dirty="0" smtClean="0">
                          <a:solidFill>
                            <a:schemeClr val="tx1"/>
                          </a:solidFill>
                          <a:latin typeface="+mn-lt"/>
                          <a:ea typeface="+mn-ea"/>
                          <a:cs typeface="+mn-cs"/>
                        </a:rPr>
                        <a:t>ITC availed as per audited financial statements or books of account </a:t>
                      </a:r>
                    </a:p>
                  </a:txBody>
                  <a:tcPr/>
                </a:tc>
                <a:tc>
                  <a:txBody>
                    <a:bodyPr/>
                    <a:lstStyle/>
                    <a:p>
                      <a:endParaRPr lang="en-US" sz="2400" b="1" i="0" u="none" strike="noStrike" kern="1200" baseline="0" dirty="0" smtClean="0">
                        <a:solidFill>
                          <a:schemeClr val="tx1"/>
                        </a:solidFill>
                        <a:latin typeface="+mn-lt"/>
                        <a:ea typeface="+mn-ea"/>
                        <a:cs typeface="+mn-cs"/>
                      </a:endParaRPr>
                    </a:p>
                  </a:txBody>
                  <a:tcPr/>
                </a:tc>
                <a:tc>
                  <a:txBody>
                    <a:bodyPr/>
                    <a:lstStyle/>
                    <a:p>
                      <a:r>
                        <a:rPr lang="en-IN" sz="2400" b="1" i="0" u="none" strike="noStrike" kern="1200" baseline="0" dirty="0" smtClean="0">
                          <a:solidFill>
                            <a:schemeClr val="tx1"/>
                          </a:solidFill>
                          <a:latin typeface="+mn-lt"/>
                          <a:ea typeface="+mn-ea"/>
                          <a:cs typeface="+mn-cs"/>
                        </a:rPr>
                        <a:t>&lt;Auto&gt; 	</a:t>
                      </a:r>
                    </a:p>
                  </a:txBody>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r>
                        <a:rPr lang="en-US" sz="2000" b="0" i="1" u="none" strike="noStrike" kern="1200" baseline="0" dirty="0" smtClean="0">
                          <a:solidFill>
                            <a:schemeClr val="tx1"/>
                          </a:solidFill>
                          <a:latin typeface="+mn-lt"/>
                          <a:ea typeface="+mn-ea"/>
                          <a:cs typeface="+mn-cs"/>
                        </a:rPr>
                        <a:t>ITC availed as per audited Annual Financial Statement or books of accounts as derived from values declared in Table 12A, 12B and 12C above will be auto-populated here. 	</a:t>
                      </a: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IN" sz="24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E</a:t>
                      </a:r>
                      <a:endParaRPr lang="en-IN" sz="24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ITC claimed in Annual Return (GSTR9) 	</a:t>
                      </a:r>
                    </a:p>
                  </a:txBody>
                  <a:tcPr/>
                </a:tc>
                <a:tc>
                  <a:txBody>
                    <a:bodyPr/>
                    <a:lstStyle/>
                    <a:p>
                      <a:endParaRPr lang="en-US" sz="2400" b="1" i="0" u="none" strike="noStrike" kern="1200" baseline="0" dirty="0" smtClean="0">
                        <a:solidFill>
                          <a:schemeClr val="tx1"/>
                        </a:solidFill>
                        <a:latin typeface="+mn-lt"/>
                        <a:ea typeface="+mn-ea"/>
                        <a:cs typeface="+mn-cs"/>
                      </a:endParaRPr>
                    </a:p>
                  </a:txBody>
                  <a:tcPr/>
                </a:tc>
                <a:tc>
                  <a:txBody>
                    <a:bodyPr/>
                    <a:lstStyle/>
                    <a:p>
                      <a:endParaRPr lang="en-US" sz="24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pPr marL="0" algn="l" defTabSz="914306" rtl="0" eaLnBrk="1" latinLnBrk="0" hangingPunct="1"/>
                      <a:r>
                        <a:rPr lang="en-US" sz="2000" b="0" i="1" u="none" strike="noStrike" kern="1200" baseline="0" dirty="0" smtClean="0">
                          <a:solidFill>
                            <a:schemeClr val="tx1"/>
                          </a:solidFill>
                          <a:latin typeface="+mn-lt"/>
                          <a:ea typeface="+mn-ea"/>
                          <a:cs typeface="+mn-cs"/>
                        </a:rPr>
                        <a:t>Net ITC available for utilization as declared in Table 7J of Annual Return (GSTR9) shall be declared here.</a:t>
                      </a: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c hMerge="1">
                  <a:txBody>
                    <a:bodyPr/>
                    <a:lstStyle/>
                    <a:p>
                      <a:endParaRPr lang="en-US" sz="2400" b="1"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1376"/>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xmlns="" val="876937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85908082"/>
              </p:ext>
            </p:extLst>
          </p:nvPr>
        </p:nvGraphicFramePr>
        <p:xfrm>
          <a:off x="270272" y="548680"/>
          <a:ext cx="11449272" cy="3666688"/>
        </p:xfrm>
        <a:graphic>
          <a:graphicData uri="http://schemas.openxmlformats.org/drawingml/2006/table">
            <a:tbl>
              <a:tblPr firstRow="1" bandRow="1">
                <a:tableStyleId>{616DA210-FB5B-4158-B5E0-FEB733F419BA}</a:tableStyleId>
              </a:tblPr>
              <a:tblGrid>
                <a:gridCol w="1315988"/>
                <a:gridCol w="7613004"/>
                <a:gridCol w="792088"/>
                <a:gridCol w="1728192"/>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IV</a:t>
                      </a:r>
                      <a:endParaRPr lang="en-IN" sz="2400" b="1" i="0" u="none" strike="noStrike" kern="1200" baseline="0" dirty="0">
                        <a:solidFill>
                          <a:srgbClr val="0000FF"/>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0000FF"/>
                          </a:solidFill>
                          <a:latin typeface="+mn-lt"/>
                          <a:ea typeface="+mn-ea"/>
                          <a:cs typeface="+mn-cs"/>
                        </a:rPr>
                        <a:t>Reconciliation of Input Tax Credit (ITC) </a:t>
                      </a:r>
                      <a:r>
                        <a:rPr lang="en-US" sz="1800" b="0" i="0" u="none" strike="noStrike" kern="1200" baseline="0" dirty="0" smtClean="0">
                          <a:solidFill>
                            <a:srgbClr val="0000FF"/>
                          </a:solidFill>
                          <a:latin typeface="+mn-lt"/>
                          <a:ea typeface="+mn-ea"/>
                          <a:cs typeface="+mn-cs"/>
                        </a:rPr>
                        <a:t>	</a:t>
                      </a:r>
                      <a:r>
                        <a:rPr lang="en-US" sz="2400" u="none" strike="noStrike" kern="1200" baseline="0" dirty="0" smtClean="0">
                          <a:solidFill>
                            <a:srgbClr val="0000FF"/>
                          </a:solidFill>
                        </a:rPr>
                        <a:t>	</a:t>
                      </a:r>
                      <a:endParaRPr lang="en-US" sz="2400" b="1" i="0" u="none" strike="noStrike" kern="1200" baseline="0" dirty="0" smtClean="0">
                        <a:solidFill>
                          <a:srgbClr val="0000FF"/>
                        </a:solidFill>
                        <a:latin typeface="+mn-lt"/>
                        <a:ea typeface="+mn-ea"/>
                        <a:cs typeface="+mn-cs"/>
                      </a:endParaRPr>
                    </a:p>
                  </a:txBody>
                  <a:tcPr/>
                </a:tc>
                <a:tc hMerge="1">
                  <a:txBody>
                    <a:bodyPr/>
                    <a:lstStyle/>
                    <a:p>
                      <a:endParaRPr lang="en-IN"/>
                    </a:p>
                  </a:txBody>
                  <a:tcPr/>
                </a:tc>
                <a:tc hMerge="1">
                  <a:txBody>
                    <a:bodyPr/>
                    <a:lstStyle/>
                    <a:p>
                      <a:endParaRPr lang="en-IN"/>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F</a:t>
                      </a:r>
                      <a:endParaRPr lang="en-IN" sz="2400" b="1" i="0" u="none" strike="noStrike" kern="1200" baseline="0" dirty="0">
                        <a:solidFill>
                          <a:schemeClr val="tx1"/>
                        </a:solidFill>
                        <a:latin typeface="+mn-lt"/>
                        <a:ea typeface="+mn-ea"/>
                        <a:cs typeface="+mn-cs"/>
                      </a:endParaRPr>
                    </a:p>
                  </a:txBody>
                  <a:tcPr/>
                </a:tc>
                <a:tc>
                  <a:txBody>
                    <a:bodyPr/>
                    <a:lstStyle/>
                    <a:p>
                      <a:r>
                        <a:rPr lang="en-IN" sz="2400" b="1" i="0" u="none" strike="noStrike" kern="1200" baseline="0" dirty="0" smtClean="0">
                          <a:solidFill>
                            <a:schemeClr val="tx1"/>
                          </a:solidFill>
                          <a:latin typeface="+mn-lt"/>
                          <a:ea typeface="+mn-ea"/>
                          <a:cs typeface="+mn-cs"/>
                        </a:rPr>
                        <a:t>Un-reconciled ITC 	</a:t>
                      </a:r>
                    </a:p>
                  </a:txBody>
                  <a:tcPr/>
                </a:tc>
                <a:tc>
                  <a:txBody>
                    <a:bodyPr/>
                    <a:lstStyle/>
                    <a:p>
                      <a:endParaRPr lang="en-US" sz="2400" b="1" i="0" u="none" strike="noStrike" kern="1200" baseline="0" dirty="0" smtClean="0">
                        <a:solidFill>
                          <a:schemeClr val="tx1"/>
                        </a:solidFill>
                        <a:latin typeface="+mn-lt"/>
                        <a:ea typeface="+mn-ea"/>
                        <a:cs typeface="+mn-cs"/>
                      </a:endParaRPr>
                    </a:p>
                  </a:txBody>
                  <a:tcPr/>
                </a:tc>
                <a:tc>
                  <a:txBody>
                    <a:bodyPr/>
                    <a:lstStyle/>
                    <a:p>
                      <a:r>
                        <a:rPr lang="en-US" sz="2400" b="1" i="0" u="none" strike="noStrike" kern="1200" baseline="0" dirty="0" smtClean="0">
                          <a:solidFill>
                            <a:schemeClr val="tx1"/>
                          </a:solidFill>
                          <a:latin typeface="+mn-lt"/>
                          <a:ea typeface="+mn-ea"/>
                          <a:cs typeface="+mn-cs"/>
                        </a:rPr>
                        <a:t>ITC-1</a:t>
                      </a:r>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13</a:t>
                      </a:r>
                      <a:endParaRPr lang="en-IN" sz="2400" b="1" i="0" u="none" strike="noStrike" kern="1200" baseline="0" dirty="0">
                        <a:solidFill>
                          <a:schemeClr val="tx1"/>
                        </a:solidFill>
                        <a:latin typeface="+mn-lt"/>
                        <a:ea typeface="+mn-ea"/>
                        <a:cs typeface="+mn-cs"/>
                      </a:endParaRPr>
                    </a:p>
                  </a:txBody>
                  <a:tcPr/>
                </a:tc>
                <a:tc gridSpan="3">
                  <a:txBody>
                    <a:bodyPr/>
                    <a:lstStyle/>
                    <a:p>
                      <a:r>
                        <a:rPr lang="en-US" sz="2400" b="1" i="0" u="none" strike="noStrike" kern="1200" baseline="0" dirty="0" smtClean="0">
                          <a:solidFill>
                            <a:schemeClr val="tx1"/>
                          </a:solidFill>
                          <a:latin typeface="+mn-lt"/>
                          <a:ea typeface="+mn-ea"/>
                          <a:cs typeface="+mn-cs"/>
                        </a:rPr>
                        <a:t>Reasons for un-reconciled difference in ITC</a:t>
                      </a: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0" lvl="0"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b="0" i="1" u="none" strike="noStrike" kern="1200" baseline="0" dirty="0" smtClean="0">
                          <a:solidFill>
                            <a:schemeClr val="tx1"/>
                          </a:solidFill>
                          <a:latin typeface="+mn-lt"/>
                          <a:ea typeface="+mn-ea"/>
                          <a:cs typeface="+mn-cs"/>
                        </a:rPr>
                        <a:t>Reasons for non-reconciliation of ITC as per audited Annual Financial Statement or books of account (Table 12D) and the net ITC (Table12E) availed in the Annual Return (GSTR9) shall be specified here 	</a:t>
                      </a:r>
                      <a:endParaRPr lang="en-US" sz="1800" b="0" i="1" u="none" strike="noStrike" kern="1200" baseline="0" dirty="0" smtClean="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A</a:t>
                      </a:r>
                      <a:endParaRPr lang="en-IN" sz="2400" b="1" i="0" u="none" strike="noStrike" kern="1200" baseline="0" dirty="0">
                        <a:solidFill>
                          <a:schemeClr val="tx1"/>
                        </a:solidFill>
                        <a:latin typeface="+mn-lt"/>
                        <a:ea typeface="+mn-ea"/>
                        <a:cs typeface="+mn-cs"/>
                      </a:endParaRPr>
                    </a:p>
                  </a:txBody>
                  <a:tcPr/>
                </a:tc>
                <a:tc>
                  <a:txBody>
                    <a:bodyPr/>
                    <a:lstStyle/>
                    <a:p>
                      <a:r>
                        <a:rPr lang="en-US" sz="2000" b="1" i="0" u="none" strike="noStrike" kern="1200" baseline="0" dirty="0" smtClean="0">
                          <a:solidFill>
                            <a:schemeClr val="tx1"/>
                          </a:solidFill>
                          <a:latin typeface="+mn-lt"/>
                          <a:ea typeface="+mn-ea"/>
                          <a:cs typeface="+mn-cs"/>
                        </a:rPr>
                        <a:t>Reason 1</a:t>
                      </a:r>
                    </a:p>
                  </a:txBody>
                  <a:tcPr/>
                </a:tc>
                <a:tc gridSpan="2">
                  <a:txBody>
                    <a:bodyPr/>
                    <a:lstStyle/>
                    <a:p>
                      <a:pPr marL="0" algn="l" defTabSz="914306" rtl="0" eaLnBrk="1" latinLnBrk="0" hangingPunct="1"/>
                      <a:r>
                        <a:rPr lang="en-IN" sz="2000" b="1" i="0" u="none" strike="noStrike" kern="1200" baseline="0" dirty="0" smtClean="0">
                          <a:solidFill>
                            <a:schemeClr val="tx1"/>
                          </a:solidFill>
                          <a:latin typeface="+mn-lt"/>
                          <a:ea typeface="+mn-ea"/>
                          <a:cs typeface="+mn-cs"/>
                        </a:rPr>
                        <a:t>&lt;&lt;Text&gt;&gt; 	</a:t>
                      </a: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B</a:t>
                      </a:r>
                      <a:endParaRPr lang="en-IN" sz="2400" b="1" i="0" u="none" strike="noStrike" kern="1200" baseline="0" dirty="0">
                        <a:solidFill>
                          <a:schemeClr val="tx1"/>
                        </a:solidFill>
                        <a:latin typeface="+mn-lt"/>
                        <a:ea typeface="+mn-ea"/>
                        <a:cs typeface="+mn-cs"/>
                      </a:endParaRPr>
                    </a:p>
                  </a:txBody>
                  <a:tcPr/>
                </a:tc>
                <a:tc>
                  <a:txBody>
                    <a:bodyPr/>
                    <a:lstStyle/>
                    <a:p>
                      <a:r>
                        <a:rPr lang="en-US" sz="2000" b="1" i="0" u="none" strike="noStrike" kern="1200" baseline="0" dirty="0" smtClean="0">
                          <a:solidFill>
                            <a:schemeClr val="tx1"/>
                          </a:solidFill>
                          <a:latin typeface="+mn-lt"/>
                          <a:ea typeface="+mn-ea"/>
                          <a:cs typeface="+mn-cs"/>
                        </a:rPr>
                        <a:t>Reason 2</a:t>
                      </a:r>
                    </a:p>
                  </a:txBody>
                  <a:tcPr/>
                </a:tc>
                <a:tc gridSpan="2">
                  <a:txBody>
                    <a:bodyPr/>
                    <a:lstStyle/>
                    <a:p>
                      <a:pPr marL="0" algn="l" defTabSz="914306" rtl="0" eaLnBrk="1" latinLnBrk="0" hangingPunct="1"/>
                      <a:r>
                        <a:rPr lang="en-IN" sz="2000" b="1" i="0" u="none" strike="noStrike" kern="1200" baseline="0" dirty="0" smtClean="0">
                          <a:solidFill>
                            <a:schemeClr val="tx1"/>
                          </a:solidFill>
                          <a:latin typeface="+mn-lt"/>
                          <a:ea typeface="+mn-ea"/>
                          <a:cs typeface="+mn-cs"/>
                        </a:rPr>
                        <a:t>&lt;&lt;Text&gt;&gt;</a:t>
                      </a:r>
                      <a:endParaRPr lang="en-US" sz="2000" b="1" i="0" u="none" strike="noStrike" kern="1200" baseline="0" dirty="0" smtClean="0">
                        <a:solidFill>
                          <a:schemeClr val="tx1"/>
                        </a:solidFill>
                        <a:latin typeface="+mn-lt"/>
                        <a:ea typeface="+mn-ea"/>
                        <a:cs typeface="+mn-cs"/>
                      </a:endParaRPr>
                    </a:p>
                  </a:txBody>
                  <a:tcPr/>
                </a:tc>
                <a:tc hMerge="1">
                  <a:txBody>
                    <a:bodyPr/>
                    <a:lstStyle/>
                    <a:p>
                      <a:endParaRPr lang="en-US"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1376"/>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2790552" y="3933056"/>
            <a:ext cx="6768751" cy="2677656"/>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ITC claimed in next year</a:t>
            </a:r>
          </a:p>
          <a:p>
            <a:pPr marL="342900" indent="-342900" algn="just">
              <a:buFontTx/>
              <a:buChar char="-"/>
            </a:pPr>
            <a:r>
              <a:rPr lang="en-US" sz="2800" b="1" dirty="0" smtClean="0">
                <a:solidFill>
                  <a:schemeClr val="bg1"/>
                </a:solidFill>
              </a:rPr>
              <a:t>Rule 42, 43 reversals not correctly given in GSTR 9</a:t>
            </a:r>
          </a:p>
          <a:p>
            <a:pPr marL="342900" indent="-342900" algn="just">
              <a:buFontTx/>
              <a:buChar char="-"/>
            </a:pPr>
            <a:r>
              <a:rPr lang="en-US" sz="2800" b="1" dirty="0" smtClean="0">
                <a:solidFill>
                  <a:schemeClr val="bg1"/>
                </a:solidFill>
              </a:rPr>
              <a:t>ITC lapsed</a:t>
            </a:r>
          </a:p>
          <a:p>
            <a:pPr marL="342900" indent="-342900" algn="just">
              <a:buFontTx/>
              <a:buChar char="-"/>
            </a:pPr>
            <a:r>
              <a:rPr lang="en-US" sz="2800" b="1" dirty="0" smtClean="0">
                <a:solidFill>
                  <a:schemeClr val="bg1"/>
                </a:solidFill>
              </a:rPr>
              <a:t>ITC on another GSTIN claimed in GSTR 9</a:t>
            </a:r>
          </a:p>
        </p:txBody>
      </p:sp>
    </p:spTree>
    <p:extLst>
      <p:ext uri="{BB962C8B-B14F-4D97-AF65-F5344CB8AC3E}">
        <p14:creationId xmlns:p14="http://schemas.microsoft.com/office/powerpoint/2010/main" xmlns="" val="8557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65260193"/>
              </p:ext>
            </p:extLst>
          </p:nvPr>
        </p:nvGraphicFramePr>
        <p:xfrm>
          <a:off x="270272" y="548680"/>
          <a:ext cx="11449272" cy="6163776"/>
        </p:xfrm>
        <a:graphic>
          <a:graphicData uri="http://schemas.openxmlformats.org/drawingml/2006/table">
            <a:tbl>
              <a:tblPr firstRow="1" bandRow="1">
                <a:tableStyleId>{616DA210-FB5B-4158-B5E0-FEB733F419BA}</a:tableStyleId>
              </a:tblPr>
              <a:tblGrid>
                <a:gridCol w="1315988"/>
                <a:gridCol w="4300636"/>
                <a:gridCol w="2160240"/>
                <a:gridCol w="1872208"/>
                <a:gridCol w="1800200"/>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tc>
                <a:tc gridSpan="4">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 </a:t>
                      </a:r>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chemeClr val="dk1"/>
                        </a:solidFill>
                        <a:latin typeface="+mn-lt"/>
                        <a:ea typeface="+mn-ea"/>
                        <a:cs typeface="+mn-cs"/>
                      </a:endParaRPr>
                    </a:p>
                  </a:txBody>
                  <a:tcPr/>
                </a:tc>
                <a:tc gridSpan="4">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000" b="0" i="1" u="none" strike="noStrike" kern="1200" baseline="0" dirty="0" smtClean="0">
                          <a:solidFill>
                            <a:schemeClr val="tx1"/>
                          </a:solidFill>
                          <a:latin typeface="+mn-lt"/>
                          <a:ea typeface="+mn-ea"/>
                          <a:cs typeface="+mn-cs"/>
                        </a:rPr>
                        <a:t>This table is for reconciliation of ITC declared in the Annual Return (GSTR9) against the expenses booked in the audited Annual Financial Statement or books of account. The various sub-heads specified under this table are general expenses in the audited Annual Financial Statement or books of account on which ITC may or may not be available. Further, this is only an indicative list of heads under which expenses are generally booked. Taxpayers may add or delete any of these heads but all heads of expenses on which GST has been paid / was payable are to be declared here</a:t>
                      </a:r>
                      <a:r>
                        <a:rPr lang="en-US" sz="1800" b="0" i="1" u="none" strike="noStrike" kern="1200" baseline="0" dirty="0" smtClean="0">
                          <a:solidFill>
                            <a:schemeClr val="tx1"/>
                          </a:solidFill>
                          <a:latin typeface="+mn-lt"/>
                          <a:ea typeface="+mn-ea"/>
                          <a:cs typeface="+mn-cs"/>
                        </a:rPr>
                        <a:t>. 	</a:t>
                      </a:r>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400" b="1" i="0" u="none" strike="noStrike" kern="1200" baseline="0" dirty="0">
                        <a:solidFill>
                          <a:schemeClr val="tx1"/>
                        </a:solidFill>
                        <a:latin typeface="+mn-lt"/>
                        <a:ea typeface="+mn-ea"/>
                        <a:cs typeface="+mn-cs"/>
                      </a:endParaRPr>
                    </a:p>
                  </a:txBody>
                  <a:tcPr/>
                </a:tc>
                <a:tc>
                  <a:txBody>
                    <a:bodyPr/>
                    <a:lstStyle/>
                    <a:p>
                      <a:r>
                        <a:rPr lang="en-IN" sz="2000" b="1" i="0" u="none" strike="noStrike" kern="1200" baseline="0" dirty="0" smtClean="0">
                          <a:solidFill>
                            <a:schemeClr val="tx1"/>
                          </a:solidFill>
                          <a:latin typeface="+mn-lt"/>
                          <a:ea typeface="+mn-ea"/>
                          <a:cs typeface="+mn-cs"/>
                        </a:rPr>
                        <a:t>Description </a:t>
                      </a:r>
                    </a:p>
                  </a:txBody>
                  <a:tcPr/>
                </a:tc>
                <a:tc>
                  <a:txBody>
                    <a:bodyPr/>
                    <a:lstStyle/>
                    <a:p>
                      <a:r>
                        <a:rPr lang="en-IN" sz="2000" b="1" i="0" u="none" strike="noStrike" kern="1200" baseline="0" dirty="0" smtClean="0">
                          <a:solidFill>
                            <a:schemeClr val="tx1"/>
                          </a:solidFill>
                          <a:latin typeface="+mn-lt"/>
                          <a:ea typeface="+mn-ea"/>
                          <a:cs typeface="+mn-cs"/>
                        </a:rPr>
                        <a:t>Value </a:t>
                      </a:r>
                    </a:p>
                  </a:txBody>
                  <a:tcPr/>
                </a:tc>
                <a:tc>
                  <a:txBody>
                    <a:bodyPr/>
                    <a:lstStyle/>
                    <a:p>
                      <a:r>
                        <a:rPr lang="en-IN" sz="2000" b="1" i="0" u="none" strike="noStrike" kern="1200" baseline="0" dirty="0" smtClean="0">
                          <a:solidFill>
                            <a:schemeClr val="tx1"/>
                          </a:solidFill>
                          <a:latin typeface="+mn-lt"/>
                          <a:ea typeface="+mn-ea"/>
                          <a:cs typeface="+mn-cs"/>
                        </a:rPr>
                        <a:t>Amount of Total ITC</a:t>
                      </a:r>
                    </a:p>
                  </a:txBody>
                  <a:tcPr/>
                </a:tc>
                <a:tc>
                  <a:txBody>
                    <a:bodyPr/>
                    <a:lstStyle/>
                    <a:p>
                      <a:r>
                        <a:rPr lang="en-US" sz="2000" b="1" i="0" u="none" strike="noStrike" kern="1200" baseline="0" dirty="0" smtClean="0">
                          <a:solidFill>
                            <a:schemeClr val="tx1"/>
                          </a:solidFill>
                          <a:latin typeface="+mn-lt"/>
                          <a:ea typeface="+mn-ea"/>
                          <a:cs typeface="+mn-cs"/>
                        </a:rPr>
                        <a:t>Amount of eligible ITC availed </a:t>
                      </a:r>
                    </a:p>
                  </a:txBody>
                  <a:tcPr/>
                </a:tc>
              </a:tr>
              <a:tr h="259432">
                <a:tc>
                  <a:txBody>
                    <a:bodyPr/>
                    <a:lstStyle/>
                    <a:p>
                      <a:pPr marL="457154" lvl="1" algn="l" defTabSz="914306" rtl="0" eaLnBrk="1" latinLnBrk="0" hangingPunct="1"/>
                      <a:endParaRPr lang="en-IN" sz="2400" b="1" i="0" u="none" strike="noStrike" kern="1200" baseline="0" dirty="0">
                        <a:solidFill>
                          <a:schemeClr val="tx1"/>
                        </a:solidFill>
                        <a:latin typeface="+mn-lt"/>
                        <a:ea typeface="+mn-ea"/>
                        <a:cs typeface="+mn-cs"/>
                      </a:endParaRPr>
                    </a:p>
                  </a:txBody>
                  <a:tcPr/>
                </a:tc>
                <a:tc>
                  <a:txBody>
                    <a:bodyPr/>
                    <a:lstStyle/>
                    <a:p>
                      <a:pPr algn="ctr"/>
                      <a:r>
                        <a:rPr lang="en-IN" sz="2000" b="1" i="0" u="none" strike="noStrike" kern="1200" baseline="0" dirty="0" smtClean="0">
                          <a:solidFill>
                            <a:schemeClr val="tx1"/>
                          </a:solidFill>
                          <a:latin typeface="+mn-lt"/>
                          <a:ea typeface="+mn-ea"/>
                          <a:cs typeface="+mn-cs"/>
                        </a:rPr>
                        <a:t>(1)</a:t>
                      </a:r>
                    </a:p>
                  </a:txBody>
                  <a:tcPr/>
                </a:tc>
                <a:tc>
                  <a:txBody>
                    <a:bodyPr/>
                    <a:lstStyle/>
                    <a:p>
                      <a:pPr algn="ctr"/>
                      <a:r>
                        <a:rPr lang="en-IN" sz="2000" b="1" i="0" u="none" strike="noStrike" kern="1200" baseline="0" dirty="0" smtClean="0">
                          <a:solidFill>
                            <a:schemeClr val="tx1"/>
                          </a:solidFill>
                          <a:latin typeface="+mn-lt"/>
                          <a:ea typeface="+mn-ea"/>
                          <a:cs typeface="+mn-cs"/>
                        </a:rPr>
                        <a:t>(2)</a:t>
                      </a:r>
                    </a:p>
                  </a:txBody>
                  <a:tcPr/>
                </a:tc>
                <a:tc>
                  <a:txBody>
                    <a:bodyPr/>
                    <a:lstStyle/>
                    <a:p>
                      <a:pPr algn="ctr"/>
                      <a:r>
                        <a:rPr lang="en-IN" sz="2000" b="1" i="0" u="none" strike="noStrike" kern="1200" baseline="0" dirty="0" smtClean="0">
                          <a:solidFill>
                            <a:schemeClr val="tx1"/>
                          </a:solidFill>
                          <a:latin typeface="+mn-lt"/>
                          <a:ea typeface="+mn-ea"/>
                          <a:cs typeface="+mn-cs"/>
                        </a:rPr>
                        <a:t>(3)</a:t>
                      </a:r>
                    </a:p>
                  </a:txBody>
                  <a:tcPr/>
                </a:tc>
                <a:tc>
                  <a:txBody>
                    <a:bodyPr/>
                    <a:lstStyle/>
                    <a:p>
                      <a:pPr algn="ctr"/>
                      <a:r>
                        <a:rPr lang="en-US" sz="2000" b="1" i="0" u="none" strike="noStrike" kern="1200" baseline="0" dirty="0" smtClean="0">
                          <a:solidFill>
                            <a:schemeClr val="tx1"/>
                          </a:solidFill>
                          <a:latin typeface="+mn-lt"/>
                          <a:ea typeface="+mn-ea"/>
                          <a:cs typeface="+mn-cs"/>
                        </a:rPr>
                        <a:t>(4)</a:t>
                      </a: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A</a:t>
                      </a:r>
                      <a:endParaRPr lang="en-IN" sz="2200" b="1" i="0" u="none" strike="noStrike" kern="1200" baseline="0" dirty="0">
                        <a:solidFill>
                          <a:schemeClr val="tx1"/>
                        </a:solidFill>
                        <a:latin typeface="+mn-lt"/>
                        <a:ea typeface="+mn-ea"/>
                        <a:cs typeface="+mn-cs"/>
                      </a:endParaRPr>
                    </a:p>
                  </a:txBody>
                  <a:tcPr/>
                </a:tc>
                <a:tc>
                  <a:txBody>
                    <a:bodyPr/>
                    <a:lstStyle/>
                    <a:p>
                      <a:pPr marL="0" lvl="0" algn="l" defTabSz="914306" rtl="0" eaLnBrk="1" latinLnBrk="0" hangingPunct="1"/>
                      <a:r>
                        <a:rPr lang="en-IN" sz="2200" b="1" i="0" u="none" strike="noStrike" kern="1200" baseline="0" dirty="0" smtClean="0">
                          <a:solidFill>
                            <a:schemeClr val="tx1"/>
                          </a:solidFill>
                          <a:latin typeface="+mn-lt"/>
                          <a:ea typeface="+mn-ea"/>
                          <a:cs typeface="+mn-cs"/>
                        </a:rPr>
                        <a:t>Purchases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B</a:t>
                      </a:r>
                      <a:endParaRPr lang="en-IN" sz="2200" b="1" i="0" u="none" strike="noStrike" kern="1200" baseline="0" dirty="0">
                        <a:solidFill>
                          <a:schemeClr val="tx1"/>
                        </a:solidFill>
                        <a:latin typeface="+mn-lt"/>
                        <a:ea typeface="+mn-ea"/>
                        <a:cs typeface="+mn-cs"/>
                      </a:endParaRPr>
                    </a:p>
                  </a:txBody>
                  <a:tcPr/>
                </a:tc>
                <a:tc>
                  <a:txBody>
                    <a:bodyPr/>
                    <a:lstStyle/>
                    <a:p>
                      <a:pPr marL="0" lvl="0" algn="l" defTabSz="914306" rtl="0" eaLnBrk="1" latinLnBrk="0" hangingPunct="1"/>
                      <a:r>
                        <a:rPr lang="en-IN" sz="2200" b="1" i="0" u="none" strike="noStrike" kern="1200" baseline="0" dirty="0" smtClean="0">
                          <a:solidFill>
                            <a:schemeClr val="tx1"/>
                          </a:solidFill>
                          <a:latin typeface="+mn-lt"/>
                          <a:ea typeface="+mn-ea"/>
                          <a:cs typeface="+mn-cs"/>
                        </a:rPr>
                        <a:t>Freight / Carriage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C</a:t>
                      </a:r>
                      <a:endParaRPr lang="en-IN" sz="2200" b="1" i="0" u="none" strike="noStrike" kern="1200" baseline="0" dirty="0">
                        <a:solidFill>
                          <a:schemeClr val="tx1"/>
                        </a:solidFill>
                        <a:latin typeface="+mn-lt"/>
                        <a:ea typeface="+mn-ea"/>
                        <a:cs typeface="+mn-cs"/>
                      </a:endParaRPr>
                    </a:p>
                  </a:txBody>
                  <a:tcPr/>
                </a:tc>
                <a:tc>
                  <a:txBody>
                    <a:bodyPr/>
                    <a:lstStyle/>
                    <a:p>
                      <a:pPr marL="0" lvl="0" algn="l" defTabSz="914306" rtl="0" eaLnBrk="1" latinLnBrk="0" hangingPunct="1"/>
                      <a:r>
                        <a:rPr lang="en-IN" sz="2200" b="1" i="0" u="none" strike="noStrike" kern="1200" baseline="0" dirty="0" smtClean="0">
                          <a:solidFill>
                            <a:schemeClr val="tx1"/>
                          </a:solidFill>
                          <a:latin typeface="+mn-lt"/>
                          <a:ea typeface="+mn-ea"/>
                          <a:cs typeface="+mn-cs"/>
                        </a:rPr>
                        <a:t>Power and Fuel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1376"/>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xmlns="" val="4151991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7310" y="1571612"/>
            <a:ext cx="11299585" cy="4708915"/>
          </a:xfrm>
          <a:prstGeom prst="rect">
            <a:avLst/>
          </a:prstGeom>
          <a:noFill/>
          <a:ln w="57150">
            <a:solidFill>
              <a:srgbClr val="0000FF"/>
            </a:solidFill>
          </a:ln>
        </p:spPr>
        <p:txBody>
          <a:bodyPr wrap="square" lIns="0" tIns="45687" rIns="91365" bIns="45687">
            <a:spAutoFit/>
          </a:bodyPr>
          <a:lstStyle/>
          <a:p>
            <a:pPr marL="237551" indent="-237551" algn="just" fontAlgn="auto">
              <a:lnSpc>
                <a:spcPts val="4000"/>
              </a:lnSpc>
              <a:spcBef>
                <a:spcPts val="0"/>
              </a:spcBef>
              <a:spcAft>
                <a:spcPts val="0"/>
              </a:spcAft>
              <a:defRPr/>
            </a:pPr>
            <a:r>
              <a:rPr lang="en-US" sz="3600" dirty="0" smtClean="0">
                <a:solidFill>
                  <a:srgbClr val="000000"/>
                </a:solidFill>
                <a:latin typeface="Arial" pitchFamily="34" charset="0"/>
                <a:cs typeface="Arial" pitchFamily="34" charset="0"/>
              </a:rPr>
              <a:t>	</a:t>
            </a:r>
            <a:r>
              <a:rPr lang="en-US" sz="3600" dirty="0" smtClean="0">
                <a:solidFill>
                  <a:srgbClr val="0000AC"/>
                </a:solidFill>
                <a:latin typeface="Arial" pitchFamily="34" charset="0"/>
                <a:cs typeface="Arial" pitchFamily="34" charset="0"/>
              </a:rPr>
              <a:t>Every </a:t>
            </a:r>
            <a:r>
              <a:rPr lang="en-US" sz="3600" dirty="0">
                <a:solidFill>
                  <a:srgbClr val="0000AC"/>
                </a:solidFill>
                <a:latin typeface="Arial" pitchFamily="34" charset="0"/>
                <a:cs typeface="Arial" pitchFamily="34" charset="0"/>
              </a:rPr>
              <a:t>registered person whose aggregate </a:t>
            </a:r>
            <a:r>
              <a:rPr lang="en-US" sz="3600" dirty="0" smtClean="0">
                <a:solidFill>
                  <a:srgbClr val="0000AC"/>
                </a:solidFill>
                <a:latin typeface="Arial" pitchFamily="34" charset="0"/>
                <a:cs typeface="Arial" pitchFamily="34" charset="0"/>
              </a:rPr>
              <a:t>turnover during </a:t>
            </a:r>
            <a:r>
              <a:rPr lang="en-US" sz="3600" dirty="0">
                <a:solidFill>
                  <a:srgbClr val="0000AC"/>
                </a:solidFill>
                <a:latin typeface="Arial" pitchFamily="34" charset="0"/>
                <a:cs typeface="Arial" pitchFamily="34" charset="0"/>
              </a:rPr>
              <a:t>a financial year exceeds two </a:t>
            </a:r>
            <a:r>
              <a:rPr lang="en-US" sz="3600" dirty="0" err="1">
                <a:solidFill>
                  <a:srgbClr val="0000AC"/>
                </a:solidFill>
                <a:latin typeface="Arial" pitchFamily="34" charset="0"/>
                <a:cs typeface="Arial" pitchFamily="34" charset="0"/>
              </a:rPr>
              <a:t>crore</a:t>
            </a:r>
            <a:r>
              <a:rPr lang="en-US" sz="3600" dirty="0">
                <a:solidFill>
                  <a:srgbClr val="0000AC"/>
                </a:solidFill>
                <a:latin typeface="Arial" pitchFamily="34" charset="0"/>
                <a:cs typeface="Arial" pitchFamily="34" charset="0"/>
              </a:rPr>
              <a:t> rupees shall get his accounts audited as specified under sub- section (</a:t>
            </a:r>
            <a:r>
              <a:rPr lang="en-US" sz="3600" dirty="0" smtClean="0">
                <a:solidFill>
                  <a:srgbClr val="0000AC"/>
                </a:solidFill>
                <a:latin typeface="Arial" pitchFamily="34" charset="0"/>
                <a:cs typeface="Arial" pitchFamily="34" charset="0"/>
              </a:rPr>
              <a:t>5) of </a:t>
            </a:r>
            <a:r>
              <a:rPr lang="en-US" sz="3600" dirty="0">
                <a:solidFill>
                  <a:srgbClr val="0000AC"/>
                </a:solidFill>
                <a:latin typeface="Arial" pitchFamily="34" charset="0"/>
                <a:cs typeface="Arial" pitchFamily="34" charset="0"/>
              </a:rPr>
              <a:t>section 35 and he shall furnish a copy of </a:t>
            </a:r>
            <a:r>
              <a:rPr lang="en-US" sz="3600" b="1" u="sng" dirty="0">
                <a:solidFill>
                  <a:srgbClr val="FF0000"/>
                </a:solidFill>
                <a:latin typeface="Arial" pitchFamily="34" charset="0"/>
                <a:cs typeface="Arial" pitchFamily="34" charset="0"/>
              </a:rPr>
              <a:t>audited annual accounts </a:t>
            </a:r>
            <a:r>
              <a:rPr lang="en-US" sz="3600" dirty="0">
                <a:solidFill>
                  <a:srgbClr val="0000AC"/>
                </a:solidFill>
                <a:latin typeface="Arial" pitchFamily="34" charset="0"/>
                <a:cs typeface="Arial" pitchFamily="34" charset="0"/>
              </a:rPr>
              <a:t>and a reconciliation statement, duly certified, in </a:t>
            </a:r>
            <a:r>
              <a:rPr lang="en-US" sz="3600" b="1" dirty="0">
                <a:solidFill>
                  <a:srgbClr val="0000AC"/>
                </a:solidFill>
                <a:latin typeface="Arial" pitchFamily="34" charset="0"/>
                <a:cs typeface="Arial" pitchFamily="34" charset="0"/>
              </a:rPr>
              <a:t>FORM GSTR-9C</a:t>
            </a:r>
            <a:r>
              <a:rPr lang="en-US" sz="3600" dirty="0">
                <a:solidFill>
                  <a:srgbClr val="0000AC"/>
                </a:solidFill>
                <a:latin typeface="Arial" pitchFamily="34" charset="0"/>
                <a:cs typeface="Arial" pitchFamily="34" charset="0"/>
              </a:rPr>
              <a:t>, electronically through the common portal either directly or through a Facilitation Centre notified by the Commissioner. </a:t>
            </a:r>
          </a:p>
        </p:txBody>
      </p:sp>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11001452" cy="476987"/>
          </a:xfrm>
          <a:prstGeom prst="rect">
            <a:avLst/>
          </a:prstGeom>
          <a:noFill/>
          <a:ln w="9525">
            <a:noFill/>
            <a:miter lim="800000"/>
            <a:headEnd/>
            <a:tailEnd/>
          </a:ln>
        </p:spPr>
        <p:txBody>
          <a:bodyPr wrap="square" lIns="0" tIns="45687" rIns="91365" bIns="45687">
            <a:spAutoFit/>
          </a:bodyPr>
          <a:lstStyle/>
          <a:p>
            <a:pPr algn="just">
              <a:lnSpc>
                <a:spcPts val="2992"/>
              </a:lnSpc>
            </a:pPr>
            <a:r>
              <a:rPr lang="en-US" sz="3200" b="1" u="sng" dirty="0">
                <a:solidFill>
                  <a:srgbClr val="0000AC"/>
                </a:solidFill>
                <a:latin typeface="Arial" pitchFamily="34" charset="0"/>
                <a:cs typeface="Arial" pitchFamily="34" charset="0"/>
              </a:rPr>
              <a:t>Relevant </a:t>
            </a:r>
            <a:r>
              <a:rPr lang="en-US" sz="3200" b="1" u="sng" dirty="0" smtClean="0">
                <a:solidFill>
                  <a:srgbClr val="0000AC"/>
                </a:solidFill>
                <a:latin typeface="Arial" pitchFamily="34" charset="0"/>
                <a:cs typeface="Arial" pitchFamily="34" charset="0"/>
              </a:rPr>
              <a:t>Provisions- Rule 80(3)</a:t>
            </a:r>
            <a:endParaRPr lang="en-US" sz="3200" b="1" u="sng" dirty="0">
              <a:solidFill>
                <a:srgbClr val="0000AC"/>
              </a:solidFill>
              <a:latin typeface="Arial" pitchFamily="34" charset="0"/>
              <a:cs typeface="Arial" pitchFamily="34" charset="0"/>
            </a:endParaRPr>
          </a:p>
        </p:txBody>
      </p:sp>
      <p:pic>
        <p:nvPicPr>
          <p:cNvPr id="6" name="Picture 5" descr="relevant provisions2.jpg"/>
          <p:cNvPicPr>
            <a:picLocks noChangeAspect="1"/>
          </p:cNvPicPr>
          <p:nvPr/>
        </p:nvPicPr>
        <p:blipFill>
          <a:blip r:embed="rId2"/>
          <a:stretch>
            <a:fillRect/>
          </a:stretch>
        </p:blipFill>
        <p:spPr>
          <a:xfrm>
            <a:off x="6888168" y="0"/>
            <a:ext cx="4572031" cy="16430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05043261"/>
              </p:ext>
            </p:extLst>
          </p:nvPr>
        </p:nvGraphicFramePr>
        <p:xfrm>
          <a:off x="270272" y="548680"/>
          <a:ext cx="11449272" cy="6203344"/>
        </p:xfrm>
        <a:graphic>
          <a:graphicData uri="http://schemas.openxmlformats.org/drawingml/2006/table">
            <a:tbl>
              <a:tblPr firstRow="1" bandRow="1">
                <a:tableStyleId>{616DA210-FB5B-4158-B5E0-FEB733F419BA}</a:tableStyleId>
              </a:tblPr>
              <a:tblGrid>
                <a:gridCol w="1315988"/>
                <a:gridCol w="5596780"/>
                <a:gridCol w="1728192"/>
                <a:gridCol w="1872208"/>
                <a:gridCol w="936104"/>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tc>
                <a:tc gridSpan="4">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 </a:t>
                      </a:r>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D</a:t>
                      </a:r>
                      <a:endParaRPr lang="en-IN" sz="2200" b="1" i="0" u="none" strike="noStrike" kern="1200" baseline="0" dirty="0">
                        <a:solidFill>
                          <a:schemeClr val="tx1"/>
                        </a:solidFill>
                        <a:latin typeface="+mn-lt"/>
                        <a:ea typeface="+mn-ea"/>
                        <a:cs typeface="+mn-cs"/>
                      </a:endParaRPr>
                    </a:p>
                  </a:txBody>
                  <a:tcPr/>
                </a:tc>
                <a:tc>
                  <a:txBody>
                    <a:bodyPr/>
                    <a:lstStyle/>
                    <a:p>
                      <a:r>
                        <a:rPr lang="en-US" sz="2200" b="1" i="0" u="none" strike="noStrike" kern="1200" baseline="0" dirty="0" smtClean="0">
                          <a:solidFill>
                            <a:schemeClr val="tx1"/>
                          </a:solidFill>
                          <a:latin typeface="+mn-lt"/>
                          <a:ea typeface="+mn-ea"/>
                          <a:cs typeface="+mn-cs"/>
                        </a:rPr>
                        <a:t>Imported goods (Including received from SEZs)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E</a:t>
                      </a:r>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Rent and Insurance</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F</a:t>
                      </a:r>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mn-lt"/>
                          <a:ea typeface="+mn-ea"/>
                          <a:cs typeface="+mn-cs"/>
                        </a:rPr>
                        <a:t>Goods lost, stolen, destroyed, written off or disposed of by way of gift or free samples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G</a:t>
                      </a:r>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Royalties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H</a:t>
                      </a:r>
                      <a:endParaRPr lang="en-IN" sz="2200" b="1" i="0" u="none" strike="noStrike" kern="1200" baseline="0" dirty="0">
                        <a:solidFill>
                          <a:schemeClr val="tx1"/>
                        </a:solidFill>
                        <a:latin typeface="+mn-lt"/>
                        <a:ea typeface="+mn-ea"/>
                        <a:cs typeface="+mn-cs"/>
                      </a:endParaRPr>
                    </a:p>
                  </a:txBody>
                  <a:tcPr/>
                </a:tc>
                <a:tc>
                  <a:txBody>
                    <a:bodyPr/>
                    <a:lstStyle/>
                    <a:p>
                      <a:r>
                        <a:rPr lang="en-US" sz="2200" b="1" i="0" u="none" strike="noStrike" kern="1200" baseline="0" dirty="0" smtClean="0">
                          <a:solidFill>
                            <a:schemeClr val="tx1"/>
                          </a:solidFill>
                          <a:latin typeface="+mn-lt"/>
                          <a:ea typeface="+mn-ea"/>
                          <a:cs typeface="+mn-cs"/>
                        </a:rPr>
                        <a:t>Employees' Cost (Salaries, wages, Bonus etc.)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I</a:t>
                      </a:r>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Conveyance charges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J</a:t>
                      </a:r>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Bank Charges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K</a:t>
                      </a:r>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Entertainment charges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L</a:t>
                      </a:r>
                      <a:endParaRPr lang="en-IN" sz="2200" b="1" i="0" u="none" strike="noStrike" kern="1200" baseline="0" dirty="0">
                        <a:solidFill>
                          <a:schemeClr val="tx1"/>
                        </a:solidFill>
                        <a:latin typeface="+mn-lt"/>
                        <a:ea typeface="+mn-ea"/>
                        <a:cs typeface="+mn-cs"/>
                      </a:endParaRPr>
                    </a:p>
                  </a:txBody>
                  <a:tcPr/>
                </a:tc>
                <a:tc>
                  <a:txBody>
                    <a:bodyPr/>
                    <a:lstStyle/>
                    <a:p>
                      <a:r>
                        <a:rPr lang="en-US" sz="2200" b="1" i="0" u="none" strike="noStrike" kern="1200" baseline="0" dirty="0" smtClean="0">
                          <a:solidFill>
                            <a:schemeClr val="tx1"/>
                          </a:solidFill>
                          <a:latin typeface="+mn-lt"/>
                          <a:ea typeface="+mn-ea"/>
                          <a:cs typeface="+mn-cs"/>
                        </a:rPr>
                        <a:t>Stationery Expenses (including postage etc.) </a:t>
                      </a: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endParaRPr lang="en-US" sz="2000" b="1"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1376"/>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xmlns="" val="1024089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861860073"/>
              </p:ext>
            </p:extLst>
          </p:nvPr>
        </p:nvGraphicFramePr>
        <p:xfrm>
          <a:off x="270272" y="548680"/>
          <a:ext cx="11449272" cy="4679344"/>
        </p:xfrm>
        <a:graphic>
          <a:graphicData uri="http://schemas.openxmlformats.org/drawingml/2006/table">
            <a:tbl>
              <a:tblPr firstRow="1" bandRow="1">
                <a:tableStyleId>{616DA210-FB5B-4158-B5E0-FEB733F419BA}</a:tableStyleId>
              </a:tblPr>
              <a:tblGrid>
                <a:gridCol w="1315988"/>
                <a:gridCol w="4300636"/>
                <a:gridCol w="2160240"/>
                <a:gridCol w="1872208"/>
                <a:gridCol w="1800200"/>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tc>
                <a:tc gridSpan="4">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 </a:t>
                      </a:r>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M</a:t>
                      </a:r>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Repair and Maintenance </a:t>
                      </a: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US" sz="22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N</a:t>
                      </a:r>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Other Miscellaneous expenses 	</a:t>
                      </a: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US" sz="22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O</a:t>
                      </a:r>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Capital goods </a:t>
                      </a: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US" sz="22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P</a:t>
                      </a:r>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Any other expense 1 	</a:t>
                      </a: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US" sz="22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Q</a:t>
                      </a:r>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Any other expense 2 	</a:t>
                      </a: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IN" sz="2200" b="1" i="0" u="none" strike="noStrike" kern="1200" baseline="0" dirty="0" smtClean="0">
                        <a:solidFill>
                          <a:schemeClr val="tx1"/>
                        </a:solidFill>
                        <a:latin typeface="+mn-lt"/>
                        <a:ea typeface="+mn-ea"/>
                        <a:cs typeface="+mn-cs"/>
                      </a:endParaRPr>
                    </a:p>
                  </a:txBody>
                  <a:tcPr/>
                </a:tc>
                <a:tc>
                  <a:txBody>
                    <a:bodyPr/>
                    <a:lstStyle/>
                    <a:p>
                      <a:endParaRPr lang="en-US" sz="22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R</a:t>
                      </a:r>
                      <a:endParaRPr lang="en-IN" sz="2200" b="1" i="0" u="none" strike="noStrike" kern="1200" baseline="0" dirty="0">
                        <a:solidFill>
                          <a:schemeClr val="tx1"/>
                        </a:solidFill>
                        <a:latin typeface="+mn-lt"/>
                        <a:ea typeface="+mn-ea"/>
                        <a:cs typeface="+mn-cs"/>
                      </a:endParaRPr>
                    </a:p>
                  </a:txBody>
                  <a:tcPr/>
                </a:tc>
                <a:tc gridSpan="3">
                  <a:txBody>
                    <a:bodyPr/>
                    <a:lstStyle/>
                    <a:p>
                      <a:r>
                        <a:rPr lang="en-US" sz="2200" b="1" i="0" u="none" strike="noStrike" kern="1200" baseline="0" dirty="0" smtClean="0">
                          <a:solidFill>
                            <a:schemeClr val="tx1"/>
                          </a:solidFill>
                          <a:latin typeface="+mn-lt"/>
                          <a:ea typeface="+mn-ea"/>
                          <a:cs typeface="+mn-cs"/>
                        </a:rPr>
                        <a:t>Total amount of eligible ITC availed </a:t>
                      </a:r>
                    </a:p>
                  </a:txBody>
                  <a:tcPr/>
                </a:tc>
                <a:tc hMerge="1">
                  <a:txBody>
                    <a:bodyPr/>
                    <a:lstStyle/>
                    <a:p>
                      <a:endParaRPr lang="en-IN" sz="2000" b="1" i="0" u="none" strike="noStrike" kern="1200" baseline="0" dirty="0" smtClean="0">
                        <a:solidFill>
                          <a:schemeClr val="tx1"/>
                        </a:solidFill>
                        <a:latin typeface="+mn-lt"/>
                        <a:ea typeface="+mn-ea"/>
                        <a:cs typeface="+mn-cs"/>
                      </a:endParaRPr>
                    </a:p>
                  </a:txBody>
                  <a:tcPr/>
                </a:tc>
                <a:tc hMerge="1">
                  <a:txBody>
                    <a:bodyPr/>
                    <a:lstStyle/>
                    <a:p>
                      <a:endParaRPr lang="en-IN" sz="2000" b="1" i="0" u="none" strike="noStrike" kern="1200" baseline="0" dirty="0" smtClean="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&lt;&lt;Auto&gt;&gt; </a:t>
                      </a:r>
                    </a:p>
                  </a:txBody>
                  <a:tcPr/>
                </a:tc>
              </a:tr>
              <a:tr h="550912">
                <a:tc>
                  <a:txBody>
                    <a:bodyPr/>
                    <a:lstStyle/>
                    <a:p>
                      <a:pPr marL="914306" lvl="2" algn="l" defTabSz="914306" rtl="0" eaLnBrk="1" latinLnBrk="0" hangingPunct="1"/>
                      <a:endParaRPr lang="en-IN" sz="2200" b="1" i="0" u="none" strike="noStrike" kern="1200" baseline="0" dirty="0">
                        <a:solidFill>
                          <a:schemeClr val="tx1"/>
                        </a:solidFill>
                        <a:latin typeface="+mn-lt"/>
                        <a:ea typeface="+mn-ea"/>
                        <a:cs typeface="+mn-cs"/>
                      </a:endParaRPr>
                    </a:p>
                  </a:txBody>
                  <a:tcPr/>
                </a:tc>
                <a:tc gridSpan="4">
                  <a:txBody>
                    <a:bodyPr/>
                    <a:lstStyle/>
                    <a:p>
                      <a:r>
                        <a:rPr lang="en-US" sz="2200" b="1" i="0" u="none" strike="noStrike" kern="1200" baseline="0" dirty="0" smtClean="0">
                          <a:solidFill>
                            <a:schemeClr val="tx1"/>
                          </a:solidFill>
                          <a:latin typeface="+mn-lt"/>
                          <a:ea typeface="+mn-ea"/>
                          <a:cs typeface="+mn-cs"/>
                        </a:rPr>
                        <a:t>Total ITC declared in Table 14A to 14Q above shall be auto populated here. </a:t>
                      </a:r>
                    </a:p>
                  </a:txBody>
                  <a:tcPr/>
                </a:tc>
                <a:tc hMerge="1">
                  <a:txBody>
                    <a:bodyPr/>
                    <a:lstStyle/>
                    <a:p>
                      <a:endParaRPr lang="en-IN"/>
                    </a:p>
                  </a:txBody>
                  <a:tcPr/>
                </a:tc>
                <a:tc hMerge="1">
                  <a:txBody>
                    <a:bodyPr/>
                    <a:lstStyle/>
                    <a:p>
                      <a:endParaRPr lang="en-IN"/>
                    </a:p>
                  </a:txBody>
                  <a:tcPr/>
                </a:tc>
                <a:tc hMerge="1">
                  <a:txBody>
                    <a:bodyPr/>
                    <a:lstStyle/>
                    <a:p>
                      <a:endParaRPr lang="en-IN"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11376"/>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4878784" y="5013176"/>
            <a:ext cx="6768751" cy="1815882"/>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Only eligible amounts to be include here</a:t>
            </a:r>
          </a:p>
          <a:p>
            <a:pPr marL="342900" indent="-342900" algn="just">
              <a:buFontTx/>
              <a:buChar char="-"/>
            </a:pPr>
            <a:r>
              <a:rPr lang="en-US" sz="2800" b="1" dirty="0" smtClean="0">
                <a:solidFill>
                  <a:schemeClr val="bg1"/>
                </a:solidFill>
              </a:rPr>
              <a:t>The total of this clause in column 4 should be equal to 12A </a:t>
            </a:r>
          </a:p>
        </p:txBody>
      </p:sp>
    </p:spTree>
    <p:extLst>
      <p:ext uri="{BB962C8B-B14F-4D97-AF65-F5344CB8AC3E}">
        <p14:creationId xmlns:p14="http://schemas.microsoft.com/office/powerpoint/2010/main" xmlns="" val="11751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161926571"/>
              </p:ext>
            </p:extLst>
          </p:nvPr>
        </p:nvGraphicFramePr>
        <p:xfrm>
          <a:off x="270272" y="1066840"/>
          <a:ext cx="11449272" cy="5530512"/>
        </p:xfrm>
        <a:graphic>
          <a:graphicData uri="http://schemas.openxmlformats.org/drawingml/2006/table">
            <a:tbl>
              <a:tblPr firstRow="1" bandRow="1">
                <a:tableStyleId>{616DA210-FB5B-4158-B5E0-FEB733F419BA}</a:tableStyleId>
              </a:tblPr>
              <a:tblGrid>
                <a:gridCol w="1315988"/>
                <a:gridCol w="7829028"/>
                <a:gridCol w="504056"/>
                <a:gridCol w="1800200"/>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14</a:t>
                      </a:r>
                      <a:endParaRPr lang="en-IN" sz="2400" b="1" i="0" u="none" strike="noStrike" kern="1200" baseline="0" dirty="0">
                        <a:solidFill>
                          <a:schemeClr val="dk1"/>
                        </a:solidFill>
                        <a:latin typeface="+mn-lt"/>
                        <a:ea typeface="+mn-ea"/>
                        <a:cs typeface="+mn-cs"/>
                      </a:endParaRPr>
                    </a:p>
                  </a:txBody>
                  <a:tcPr/>
                </a:tc>
                <a:tc gridSpan="3">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Reconciliation of ITC declared in Annual Return (GSTR9) with ITC availed on expenses as per audited Annual Financial Statement or books of account </a:t>
                      </a:r>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200" b="1" i="0" u="none" strike="noStrike" kern="1200" baseline="0" dirty="0" smtClean="0">
                          <a:solidFill>
                            <a:schemeClr val="tx1"/>
                          </a:solidFill>
                          <a:latin typeface="+mn-lt"/>
                          <a:ea typeface="+mn-ea"/>
                          <a:cs typeface="+mn-cs"/>
                        </a:rPr>
                        <a:t>S</a:t>
                      </a:r>
                      <a:endParaRPr lang="en-IN" sz="2200" b="1" i="0" u="none" strike="noStrike" kern="1200" baseline="0" dirty="0">
                        <a:solidFill>
                          <a:schemeClr val="tx1"/>
                        </a:solidFill>
                        <a:latin typeface="+mn-lt"/>
                        <a:ea typeface="+mn-ea"/>
                        <a:cs typeface="+mn-cs"/>
                      </a:endParaRPr>
                    </a:p>
                  </a:txBody>
                  <a:tcPr/>
                </a:tc>
                <a:tc gridSpan="2">
                  <a:txBody>
                    <a:bodyPr/>
                    <a:lstStyle/>
                    <a:p>
                      <a:r>
                        <a:rPr lang="en-US" sz="2200" b="1" i="0" u="none" strike="noStrike" kern="1200" baseline="0" dirty="0" smtClean="0">
                          <a:solidFill>
                            <a:schemeClr val="tx1"/>
                          </a:solidFill>
                          <a:latin typeface="+mn-lt"/>
                          <a:ea typeface="+mn-ea"/>
                          <a:cs typeface="+mn-cs"/>
                        </a:rPr>
                        <a:t>ITC claimed in Annual Return (GSTR9) </a:t>
                      </a:r>
                    </a:p>
                  </a:txBody>
                  <a:tcPr/>
                </a:tc>
                <a:tc hMerge="1">
                  <a:txBody>
                    <a:bodyPr/>
                    <a:lstStyle/>
                    <a:p>
                      <a:endParaRPr lang="en-IN"/>
                    </a:p>
                  </a:txBody>
                  <a:tcPr/>
                </a:tc>
                <a:tc>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2"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r>
                        <a:rPr lang="en-US" sz="2000" b="0" i="1" u="none" strike="noStrike" kern="1200" baseline="0" dirty="0" smtClean="0">
                          <a:solidFill>
                            <a:schemeClr val="tx1"/>
                          </a:solidFill>
                          <a:latin typeface="+mn-lt"/>
                          <a:ea typeface="+mn-ea"/>
                          <a:cs typeface="+mn-cs"/>
                        </a:rPr>
                        <a:t>Net ITC availed as declared in the Annual Return (GSTR9) shall be declared here. Table 7J of the Annual Return (GSTR9) may be used for filing this Table. </a:t>
                      </a:r>
                      <a:endParaRPr lang="en-US" sz="1800" b="0" i="1" u="none" strike="noStrike" kern="1200" baseline="0" dirty="0" smtClean="0">
                        <a:solidFill>
                          <a:schemeClr val="tx1"/>
                        </a:solidFill>
                        <a:latin typeface="+mn-lt"/>
                        <a:ea typeface="+mn-ea"/>
                        <a:cs typeface="+mn-cs"/>
                      </a:endParaRPr>
                    </a:p>
                  </a:txBody>
                  <a:tcPr/>
                </a:tc>
                <a:tc hMerge="1">
                  <a:txBody>
                    <a:bodyPr/>
                    <a:lstStyle/>
                    <a:p>
                      <a:endParaRPr lang="en-IN"/>
                    </a:p>
                  </a:txBody>
                  <a:tcPr/>
                </a:tc>
                <a:tc hMerge="1">
                  <a:txBody>
                    <a:bodyPr/>
                    <a:lstStyle/>
                    <a:p>
                      <a:endParaRPr lang="en-US" sz="2000" b="1" i="0" u="none" strike="noStrike" kern="1200" baseline="0" dirty="0" smtClean="0">
                        <a:solidFill>
                          <a:schemeClr val="tx1"/>
                        </a:solidFill>
                        <a:latin typeface="+mn-lt"/>
                        <a:ea typeface="+mn-ea"/>
                        <a:cs typeface="+mn-cs"/>
                      </a:endParaRPr>
                    </a:p>
                  </a:txBody>
                  <a:tcPr/>
                </a:tc>
              </a:tr>
              <a:tr h="550912">
                <a:tc>
                  <a:txBody>
                    <a:bodyPr/>
                    <a:lstStyle/>
                    <a:p>
                      <a:pPr marL="914306" lvl="3" algn="l" defTabSz="914306" rtl="0" eaLnBrk="1" latinLnBrk="0" hangingPunct="1"/>
                      <a:r>
                        <a:rPr lang="en-IN" sz="2200" b="1" i="0" u="none" strike="noStrike" kern="1200" baseline="0" dirty="0" smtClean="0">
                          <a:solidFill>
                            <a:schemeClr val="tx1"/>
                          </a:solidFill>
                          <a:latin typeface="+mn-lt"/>
                          <a:ea typeface="+mn-ea"/>
                          <a:cs typeface="+mn-cs"/>
                        </a:rPr>
                        <a:t>T</a:t>
                      </a:r>
                      <a:endParaRPr lang="en-IN" sz="2200" b="1" i="0" u="none" strike="noStrike" kern="1200" baseline="0" dirty="0">
                        <a:solidFill>
                          <a:schemeClr val="tx1"/>
                        </a:solidFill>
                        <a:latin typeface="+mn-lt"/>
                        <a:ea typeface="+mn-ea"/>
                        <a:cs typeface="+mn-cs"/>
                      </a:endParaRPr>
                    </a:p>
                  </a:txBody>
                  <a:tcPr/>
                </a:tc>
                <a:tc gridSpan="2">
                  <a:txBody>
                    <a:bodyPr/>
                    <a:lstStyle/>
                    <a:p>
                      <a:pPr marL="0" algn="l" defTabSz="914306" rtl="0" eaLnBrk="1" latinLnBrk="0" hangingPunct="1"/>
                      <a:r>
                        <a:rPr lang="en-IN" sz="2200" b="1" i="0" u="none" strike="noStrike" kern="1200" baseline="0" dirty="0" smtClean="0">
                          <a:solidFill>
                            <a:schemeClr val="tx1"/>
                          </a:solidFill>
                          <a:latin typeface="+mn-lt"/>
                          <a:ea typeface="+mn-ea"/>
                          <a:cs typeface="+mn-cs"/>
                        </a:rPr>
                        <a:t>Un-reconciled ITC </a:t>
                      </a:r>
                    </a:p>
                  </a:txBody>
                  <a:tcPr/>
                </a:tc>
                <a:tc hMerge="1">
                  <a:txBody>
                    <a:bodyPr/>
                    <a:lstStyle/>
                    <a:p>
                      <a:endParaRPr lang="en-IN"/>
                    </a:p>
                  </a:txBody>
                  <a:tcPr/>
                </a:tc>
                <a:tc>
                  <a:txBody>
                    <a:bodyPr/>
                    <a:lstStyle/>
                    <a:p>
                      <a:r>
                        <a:rPr lang="en-IN" sz="1800" b="1" i="0" u="none" strike="noStrike" kern="1200" baseline="0" dirty="0" smtClean="0">
                          <a:solidFill>
                            <a:schemeClr val="tx1"/>
                          </a:solidFill>
                          <a:latin typeface="+mn-lt"/>
                          <a:ea typeface="+mn-ea"/>
                          <a:cs typeface="+mn-cs"/>
                        </a:rPr>
                        <a:t>ITC 2 </a:t>
                      </a:r>
                      <a:endParaRPr lang="en-IN" sz="1800" b="0" i="0" u="none" strike="noStrike" kern="1200" baseline="0" dirty="0" smtClean="0">
                        <a:solidFill>
                          <a:schemeClr val="tx1"/>
                        </a:solidFill>
                        <a:latin typeface="+mn-lt"/>
                        <a:ea typeface="+mn-ea"/>
                        <a:cs typeface="+mn-cs"/>
                      </a:endParaRPr>
                    </a:p>
                  </a:txBody>
                  <a:tcPr/>
                </a:tc>
              </a:tr>
              <a:tr h="550912">
                <a:tc>
                  <a:txBody>
                    <a:bodyPr/>
                    <a:lstStyle/>
                    <a:p>
                      <a:pPr marL="0" lvl="0" algn="l" defTabSz="914306" rtl="0" eaLnBrk="1" latinLnBrk="0" hangingPunct="1"/>
                      <a:r>
                        <a:rPr lang="en-IN" sz="2400" b="1" i="0" u="none" strike="noStrike" kern="1200" baseline="0" dirty="0" smtClean="0">
                          <a:solidFill>
                            <a:schemeClr val="tx1"/>
                          </a:solidFill>
                          <a:latin typeface="+mn-lt"/>
                          <a:ea typeface="+mn-ea"/>
                          <a:cs typeface="+mn-cs"/>
                        </a:rPr>
                        <a:t>15</a:t>
                      </a:r>
                      <a:endParaRPr lang="en-IN" sz="2400" b="1" i="0" u="none" strike="noStrike" kern="1200" baseline="0" dirty="0">
                        <a:solidFill>
                          <a:schemeClr val="tx1"/>
                        </a:solidFill>
                        <a:latin typeface="+mn-lt"/>
                        <a:ea typeface="+mn-ea"/>
                        <a:cs typeface="+mn-cs"/>
                      </a:endParaRPr>
                    </a:p>
                  </a:txBody>
                  <a:tcPr/>
                </a:tc>
                <a:tc gridSpan="3">
                  <a:txBody>
                    <a:bodyPr/>
                    <a:lstStyle/>
                    <a:p>
                      <a:r>
                        <a:rPr lang="en-US" sz="2400" b="1" i="0" u="none" strike="noStrike" kern="1200" baseline="0" dirty="0" smtClean="0">
                          <a:solidFill>
                            <a:schemeClr val="tx1"/>
                          </a:solidFill>
                          <a:latin typeface="+mn-lt"/>
                          <a:ea typeface="+mn-ea"/>
                          <a:cs typeface="+mn-cs"/>
                        </a:rPr>
                        <a:t>Reasons for un - reconciled difference in ITC 	</a:t>
                      </a:r>
                    </a:p>
                  </a:txBody>
                  <a:tcPr/>
                </a:tc>
                <a:tc hMerge="1">
                  <a:txBody>
                    <a:bodyPr/>
                    <a:lstStyle/>
                    <a:p>
                      <a:endParaRPr lang="en-IN"/>
                    </a:p>
                  </a:txBody>
                  <a:tcPr/>
                </a:tc>
                <a:tc hMerge="1">
                  <a:txBody>
                    <a:bodyPr/>
                    <a:lstStyle/>
                    <a:p>
                      <a:endParaRPr lang="en-IN" sz="1800" b="0" i="0" u="none" strike="noStrike" kern="1200" baseline="0" dirty="0" smtClean="0">
                        <a:solidFill>
                          <a:schemeClr val="tx1"/>
                        </a:solidFill>
                        <a:latin typeface="+mn-lt"/>
                        <a:ea typeface="+mn-ea"/>
                        <a:cs typeface="+mn-cs"/>
                      </a:endParaRPr>
                    </a:p>
                  </a:txBody>
                  <a:tcPr/>
                </a:tc>
              </a:tr>
              <a:tr h="550912">
                <a:tc>
                  <a:txBody>
                    <a:bodyPr/>
                    <a:lstStyle/>
                    <a:p>
                      <a:pPr marL="0" lvl="0" algn="l" defTabSz="914306" rtl="0" eaLnBrk="1" latinLnBrk="0" hangingPunct="1"/>
                      <a:endParaRPr lang="en-IN" sz="2400" b="1" i="0" u="none" strike="noStrike" kern="1200" baseline="0" dirty="0">
                        <a:solidFill>
                          <a:schemeClr val="tx1"/>
                        </a:solidFill>
                        <a:latin typeface="+mn-lt"/>
                        <a:ea typeface="+mn-ea"/>
                        <a:cs typeface="+mn-cs"/>
                      </a:endParaRPr>
                    </a:p>
                  </a:txBody>
                  <a:tcPr/>
                </a:tc>
                <a:tc gridSpan="3">
                  <a:txBody>
                    <a:bodyPr/>
                    <a:lstStyle/>
                    <a:p>
                      <a:r>
                        <a:rPr lang="en-US" sz="2000" b="0" i="1" u="none" strike="noStrike" kern="1200" baseline="0" dirty="0" smtClean="0">
                          <a:solidFill>
                            <a:schemeClr val="tx1"/>
                          </a:solidFill>
                          <a:latin typeface="+mn-lt"/>
                          <a:ea typeface="+mn-ea"/>
                          <a:cs typeface="+mn-cs"/>
                        </a:rPr>
                        <a:t>Reasons for non-reconciliation between ITC availed on the various expenses declared in Table 14R and ITC declared in Table 14S shall be specified here. </a:t>
                      </a:r>
                      <a:r>
                        <a:rPr lang="en-US" sz="1800" b="0" i="1" u="none" strike="noStrike" kern="1200" baseline="0" dirty="0" smtClean="0">
                          <a:solidFill>
                            <a:schemeClr val="tx1"/>
                          </a:solidFill>
                          <a:latin typeface="+mn-lt"/>
                          <a:ea typeface="+mn-ea"/>
                          <a:cs typeface="+mn-cs"/>
                        </a:rPr>
                        <a:t>	</a:t>
                      </a:r>
                    </a:p>
                  </a:txBody>
                  <a:tcPr/>
                </a:tc>
                <a:tc hMerge="1">
                  <a:txBody>
                    <a:bodyPr/>
                    <a:lstStyle/>
                    <a:p>
                      <a:endParaRPr lang="en-IN"/>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A</a:t>
                      </a:r>
                      <a:endParaRPr lang="en-IN" sz="2400" b="1" i="0" u="none" strike="noStrike" kern="1200" baseline="0" dirty="0">
                        <a:solidFill>
                          <a:schemeClr val="tx1"/>
                        </a:solidFill>
                        <a:latin typeface="+mn-lt"/>
                        <a:ea typeface="+mn-ea"/>
                        <a:cs typeface="+mn-cs"/>
                      </a:endParaRPr>
                    </a:p>
                  </a:txBody>
                  <a:tcPr/>
                </a:tc>
                <a:tc>
                  <a:txBody>
                    <a:bodyPr/>
                    <a:lstStyle/>
                    <a:p>
                      <a:r>
                        <a:rPr lang="en-IN" sz="2000" b="1" i="0" u="none" strike="noStrike" kern="1200" baseline="0" dirty="0" smtClean="0">
                          <a:solidFill>
                            <a:schemeClr val="tx1"/>
                          </a:solidFill>
                          <a:latin typeface="+mn-lt"/>
                          <a:ea typeface="+mn-ea"/>
                          <a:cs typeface="+mn-cs"/>
                        </a:rPr>
                        <a:t>Reason 1</a:t>
                      </a:r>
                    </a:p>
                  </a:txBody>
                  <a:tcPr/>
                </a:tc>
                <a:tc gridSpan="2">
                  <a:txBody>
                    <a:bodyPr/>
                    <a:lstStyle/>
                    <a:p>
                      <a:pPr algn="ctr"/>
                      <a:r>
                        <a:rPr lang="en-IN" sz="2000" b="1" i="0" u="none" strike="noStrike" kern="1200" baseline="0" dirty="0" smtClean="0">
                          <a:solidFill>
                            <a:schemeClr val="tx1"/>
                          </a:solidFill>
                          <a:latin typeface="+mn-lt"/>
                          <a:ea typeface="+mn-ea"/>
                          <a:cs typeface="+mn-cs"/>
                        </a:rPr>
                        <a:t>&lt;&lt;Text&gt;&gt; </a:t>
                      </a:r>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B</a:t>
                      </a:r>
                      <a:endParaRPr lang="en-IN" sz="2400" b="1" i="0" u="none" strike="noStrike" kern="1200" baseline="0" dirty="0">
                        <a:solidFill>
                          <a:schemeClr val="tx1"/>
                        </a:solidFill>
                        <a:latin typeface="+mn-lt"/>
                        <a:ea typeface="+mn-ea"/>
                        <a:cs typeface="+mn-cs"/>
                      </a:endParaRPr>
                    </a:p>
                  </a:txBody>
                  <a:tcPr/>
                </a:tc>
                <a:tc>
                  <a:txBody>
                    <a:bodyPr/>
                    <a:lstStyle/>
                    <a:p>
                      <a:r>
                        <a:rPr lang="en-IN" sz="2000" b="1" i="0" u="none" strike="noStrike" kern="1200" baseline="0" dirty="0" smtClean="0">
                          <a:solidFill>
                            <a:schemeClr val="tx1"/>
                          </a:solidFill>
                          <a:latin typeface="+mn-lt"/>
                          <a:ea typeface="+mn-ea"/>
                          <a:cs typeface="+mn-cs"/>
                        </a:rPr>
                        <a:t>Reason 2</a:t>
                      </a:r>
                    </a:p>
                  </a:txBody>
                  <a:tcPr/>
                </a:tc>
                <a:tc gridSpan="2">
                  <a:txBody>
                    <a:bodyPr/>
                    <a:lstStyle/>
                    <a:p>
                      <a:pPr algn="ctr"/>
                      <a:r>
                        <a:rPr lang="en-IN" sz="2000" b="1" i="0" u="none" strike="noStrike" kern="1200" baseline="0" dirty="0" smtClean="0">
                          <a:solidFill>
                            <a:schemeClr val="tx1"/>
                          </a:solidFill>
                          <a:latin typeface="+mn-lt"/>
                          <a:ea typeface="+mn-ea"/>
                          <a:cs typeface="+mn-cs"/>
                        </a:rPr>
                        <a:t>&lt;&lt;Text&gt;&gt; </a:t>
                      </a:r>
                    </a:p>
                  </a:txBody>
                  <a:tcPr/>
                </a:tc>
                <a:tc hMerge="1">
                  <a:txBody>
                    <a:bodyPr/>
                    <a:lstStyle/>
                    <a:p>
                      <a:endParaRPr lang="en-IN"/>
                    </a:p>
                  </a:txBody>
                  <a:tcPr/>
                </a:tc>
              </a:tr>
              <a:tr h="550912">
                <a:tc>
                  <a:txBody>
                    <a:bodyPr/>
                    <a:lstStyle/>
                    <a:p>
                      <a:pPr marL="914306" lvl="2" algn="l" defTabSz="914306" rtl="0" eaLnBrk="1" latinLnBrk="0" hangingPunct="1"/>
                      <a:r>
                        <a:rPr lang="en-IN" sz="2400" b="1" i="0" u="none" strike="noStrike" kern="1200" baseline="0" dirty="0" smtClean="0">
                          <a:solidFill>
                            <a:schemeClr val="tx1"/>
                          </a:solidFill>
                          <a:latin typeface="+mn-lt"/>
                          <a:ea typeface="+mn-ea"/>
                          <a:cs typeface="+mn-cs"/>
                        </a:rPr>
                        <a:t>C</a:t>
                      </a:r>
                      <a:endParaRPr lang="en-IN" sz="2400" b="1" i="0" u="none" strike="noStrike" kern="1200" baseline="0" dirty="0">
                        <a:solidFill>
                          <a:schemeClr val="tx1"/>
                        </a:solidFill>
                        <a:latin typeface="+mn-lt"/>
                        <a:ea typeface="+mn-ea"/>
                        <a:cs typeface="+mn-cs"/>
                      </a:endParaRPr>
                    </a:p>
                  </a:txBody>
                  <a:tcPr/>
                </a:tc>
                <a:tc>
                  <a:txBody>
                    <a:bodyPr/>
                    <a:lstStyle/>
                    <a:p>
                      <a:r>
                        <a:rPr lang="en-IN" sz="2000" b="1" i="0" u="none" strike="noStrike" kern="1200" baseline="0" dirty="0" smtClean="0">
                          <a:solidFill>
                            <a:schemeClr val="tx1"/>
                          </a:solidFill>
                          <a:latin typeface="+mn-lt"/>
                          <a:ea typeface="+mn-ea"/>
                          <a:cs typeface="+mn-cs"/>
                        </a:rPr>
                        <a:t>Reason 3</a:t>
                      </a:r>
                    </a:p>
                  </a:txBody>
                  <a:tcPr/>
                </a:tc>
                <a:tc gridSpan="2">
                  <a:txBody>
                    <a:bodyPr/>
                    <a:lstStyle/>
                    <a:p>
                      <a:pPr algn="ctr"/>
                      <a:r>
                        <a:rPr lang="en-IN" sz="2000" b="1" dirty="0" smtClean="0"/>
                        <a:t>&lt;&lt;Text&gt;&gt;  </a:t>
                      </a:r>
                      <a:endParaRPr lang="en-IN" sz="2000" b="1" i="0" u="none" strike="noStrike" kern="1200" baseline="0" dirty="0" smtClean="0">
                        <a:solidFill>
                          <a:schemeClr val="tx1"/>
                        </a:solidFill>
                        <a:latin typeface="+mn-lt"/>
                        <a:ea typeface="+mn-ea"/>
                        <a:cs typeface="+mn-cs"/>
                      </a:endParaRPr>
                    </a:p>
                  </a:txBody>
                  <a:tcPr/>
                </a:tc>
                <a:tc hMerge="1">
                  <a:txBody>
                    <a:bodyPr/>
                    <a:lstStyle/>
                    <a:p>
                      <a:endParaRPr lang="en-IN"/>
                    </a:p>
                  </a:txBody>
                  <a:tcPr/>
                </a:tc>
              </a:tr>
            </a:tbl>
          </a:graphicData>
        </a:graphic>
      </p:graphicFrame>
      <p:sp>
        <p:nvSpPr>
          <p:cNvPr id="3" name="TextBox 2"/>
          <p:cNvSpPr txBox="1"/>
          <p:nvPr/>
        </p:nvSpPr>
        <p:spPr>
          <a:xfrm>
            <a:off x="486296" y="313492"/>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
        <p:nvSpPr>
          <p:cNvPr id="4" name="TextBox 3"/>
          <p:cNvSpPr txBox="1"/>
          <p:nvPr/>
        </p:nvSpPr>
        <p:spPr>
          <a:xfrm>
            <a:off x="5022800" y="5157192"/>
            <a:ext cx="6768751" cy="954107"/>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Ineligible ITC availed</a:t>
            </a:r>
          </a:p>
          <a:p>
            <a:pPr marL="342900" indent="-342900" algn="just">
              <a:buFontTx/>
              <a:buChar char="-"/>
            </a:pPr>
            <a:r>
              <a:rPr lang="en-US" sz="2800" b="1" dirty="0" smtClean="0">
                <a:solidFill>
                  <a:schemeClr val="bg1"/>
                </a:solidFill>
              </a:rPr>
              <a:t>ITC in books availed in the next year</a:t>
            </a:r>
          </a:p>
        </p:txBody>
      </p:sp>
    </p:spTree>
    <p:extLst>
      <p:ext uri="{BB962C8B-B14F-4D97-AF65-F5344CB8AC3E}">
        <p14:creationId xmlns:p14="http://schemas.microsoft.com/office/powerpoint/2010/main" xmlns="" val="12939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25046753"/>
              </p:ext>
            </p:extLst>
          </p:nvPr>
        </p:nvGraphicFramePr>
        <p:xfrm>
          <a:off x="270272" y="1124744"/>
          <a:ext cx="11449272" cy="5380384"/>
        </p:xfrm>
        <a:graphic>
          <a:graphicData uri="http://schemas.openxmlformats.org/drawingml/2006/table">
            <a:tbl>
              <a:tblPr firstRow="1" bandRow="1">
                <a:tableStyleId>{616DA210-FB5B-4158-B5E0-FEB733F419BA}</a:tableStyleId>
              </a:tblPr>
              <a:tblGrid>
                <a:gridCol w="1315988"/>
                <a:gridCol w="7036940"/>
                <a:gridCol w="3096344"/>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tx1"/>
                          </a:solidFill>
                          <a:latin typeface="+mn-lt"/>
                          <a:ea typeface="+mn-ea"/>
                          <a:cs typeface="+mn-cs"/>
                        </a:rPr>
                        <a:t>1</a:t>
                      </a:r>
                      <a:r>
                        <a:rPr lang="en-IN" sz="2400" b="1" i="0" u="none" strike="noStrike" kern="1200" baseline="0" dirty="0" smtClean="0">
                          <a:solidFill>
                            <a:schemeClr val="dk1"/>
                          </a:solidFill>
                          <a:latin typeface="+mn-lt"/>
                          <a:ea typeface="+mn-ea"/>
                          <a:cs typeface="+mn-cs"/>
                        </a:rPr>
                        <a:t>6</a:t>
                      </a:r>
                      <a:endParaRPr lang="en-IN" sz="2400" b="1" i="0" u="none" strike="noStrike" kern="1200" baseline="0" dirty="0">
                        <a:solidFill>
                          <a:schemeClr val="dk1"/>
                        </a:solidFill>
                        <a:latin typeface="+mn-lt"/>
                        <a:ea typeface="+mn-ea"/>
                        <a:cs typeface="+mn-cs"/>
                      </a:endParaRPr>
                    </a:p>
                  </a:txBody>
                  <a:tcPr/>
                </a:tc>
                <a:tc gridSpan="2">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mn-lt"/>
                          <a:ea typeface="+mn-ea"/>
                          <a:cs typeface="+mn-cs"/>
                        </a:rPr>
                        <a:t>Tax payable on un-reconciled difference in ITC (due to reasons specified in 13 and 15 above)</a:t>
                      </a:r>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gridSpan="2">
                  <a:txBody>
                    <a:bodyPr/>
                    <a:lstStyle/>
                    <a:p>
                      <a:r>
                        <a:rPr lang="en-US" sz="2000" b="0" i="1" u="none" strike="noStrike" kern="1200" baseline="0" dirty="0" smtClean="0">
                          <a:solidFill>
                            <a:schemeClr val="tx1"/>
                          </a:solidFill>
                          <a:latin typeface="+mn-lt"/>
                          <a:ea typeface="+mn-ea"/>
                          <a:cs typeface="+mn-cs"/>
                        </a:rPr>
                        <a:t>Any amount which is payable due to reasons specified in Table 13 and 15 above shall be declared here.</a:t>
                      </a:r>
                    </a:p>
                  </a:txBody>
                  <a:tcPr/>
                </a:tc>
                <a:tc hMerge="1">
                  <a:txBody>
                    <a:bodyPr/>
                    <a:lstStyle/>
                    <a:p>
                      <a:endParaRPr lang="en-IN"/>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000" b="1" i="0" u="none" strike="noStrike" kern="1200" baseline="0" dirty="0" smtClean="0">
                          <a:solidFill>
                            <a:schemeClr val="tx1"/>
                          </a:solidFill>
                          <a:latin typeface="+mn-lt"/>
                          <a:ea typeface="+mn-ea"/>
                          <a:cs typeface="+mn-cs"/>
                        </a:rPr>
                        <a:t>Description</a:t>
                      </a:r>
                      <a:endParaRPr lang="en-IN" sz="1800" b="1" i="0" u="none" strike="noStrike" kern="1200" baseline="0" dirty="0" smtClean="0">
                        <a:solidFill>
                          <a:schemeClr val="tx1"/>
                        </a:solidFill>
                        <a:latin typeface="+mn-lt"/>
                        <a:ea typeface="+mn-ea"/>
                        <a:cs typeface="+mn-cs"/>
                      </a:endParaRPr>
                    </a:p>
                  </a:txBody>
                  <a:tcPr/>
                </a:tc>
                <a:tc>
                  <a:txBody>
                    <a:bodyPr/>
                    <a:lstStyle/>
                    <a:p>
                      <a:pPr algn="ctr"/>
                      <a:r>
                        <a:rPr lang="en-IN" sz="1800" b="1" i="0" u="none" strike="noStrike" kern="1200" baseline="0" dirty="0" smtClean="0">
                          <a:solidFill>
                            <a:schemeClr val="tx1"/>
                          </a:solidFill>
                          <a:latin typeface="+mn-lt"/>
                          <a:ea typeface="+mn-ea"/>
                          <a:cs typeface="+mn-cs"/>
                        </a:rPr>
                        <a:t>Amount Payable</a:t>
                      </a: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Central Tax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State/UT Tax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0" i="0" u="none" strike="noStrike" kern="1200" baseline="0" dirty="0" smtClean="0">
                          <a:solidFill>
                            <a:schemeClr val="tx1"/>
                          </a:solidFill>
                          <a:latin typeface="+mn-lt"/>
                          <a:ea typeface="+mn-ea"/>
                          <a:cs typeface="+mn-cs"/>
                        </a:rPr>
                        <a:t>Integrated Tax</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Cess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Interest </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r h="550912">
                <a:tc>
                  <a:txBody>
                    <a:bodyPr/>
                    <a:lstStyle/>
                    <a:p>
                      <a:pPr marL="457152" lvl="2"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Penalty</a:t>
                      </a:r>
                    </a:p>
                  </a:txBody>
                  <a:tcPr/>
                </a:tc>
                <a:tc>
                  <a:txBody>
                    <a:bodyPr/>
                    <a:lstStyle/>
                    <a:p>
                      <a:pPr algn="ctr"/>
                      <a:endParaRPr lang="en-IN" sz="18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523220"/>
          </a:xfrm>
          <a:prstGeom prst="rect">
            <a:avLst/>
          </a:prstGeom>
          <a:noFill/>
        </p:spPr>
        <p:txBody>
          <a:bodyPr wrap="square" rtlCol="0">
            <a:spAutoFit/>
          </a:bodyPr>
          <a:lstStyle/>
          <a:p>
            <a:pPr algn="ctr"/>
            <a:r>
              <a:rPr lang="en-US" sz="2800" b="1" dirty="0"/>
              <a:t>Reconciliation of Input Tax Credit </a:t>
            </a:r>
            <a:endParaRPr lang="en-IN" sz="2800" dirty="0"/>
          </a:p>
        </p:txBody>
      </p:sp>
    </p:spTree>
    <p:extLst>
      <p:ext uri="{BB962C8B-B14F-4D97-AF65-F5344CB8AC3E}">
        <p14:creationId xmlns:p14="http://schemas.microsoft.com/office/powerpoint/2010/main" xmlns="" val="1746253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8600124"/>
              </p:ext>
            </p:extLst>
          </p:nvPr>
        </p:nvGraphicFramePr>
        <p:xfrm>
          <a:off x="270272" y="1124744"/>
          <a:ext cx="11449272" cy="5617408"/>
        </p:xfrm>
        <a:graphic>
          <a:graphicData uri="http://schemas.openxmlformats.org/drawingml/2006/table">
            <a:tbl>
              <a:tblPr firstRow="1" bandRow="1">
                <a:tableStyleId>{616DA210-FB5B-4158-B5E0-FEB733F419BA}</a:tableStyleId>
              </a:tblPr>
              <a:tblGrid>
                <a:gridCol w="1315988"/>
                <a:gridCol w="1688881"/>
                <a:gridCol w="1688880"/>
                <a:gridCol w="1688881"/>
                <a:gridCol w="1688881"/>
                <a:gridCol w="1688880"/>
                <a:gridCol w="1688881"/>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rgbClr val="0000FF"/>
                          </a:solidFill>
                          <a:latin typeface="+mn-lt"/>
                          <a:ea typeface="+mn-ea"/>
                          <a:cs typeface="+mn-cs"/>
                        </a:rPr>
                        <a:t>Part V </a:t>
                      </a:r>
                      <a:endParaRPr lang="en-IN" sz="2400" b="1" i="0" u="none" strike="noStrike" kern="1200" baseline="0" dirty="0">
                        <a:solidFill>
                          <a:srgbClr val="0000FF"/>
                        </a:solidFill>
                        <a:latin typeface="+mn-lt"/>
                        <a:ea typeface="+mn-ea"/>
                        <a:cs typeface="+mn-cs"/>
                      </a:endParaRPr>
                    </a:p>
                  </a:txBody>
                  <a:tcPr/>
                </a:tc>
                <a:tc gridSpan="6">
                  <a:txBody>
                    <a:bodyPr/>
                    <a:lstStyle/>
                    <a:p>
                      <a:r>
                        <a:rPr lang="en-US" sz="2400" b="1" i="0" u="none" strike="noStrike" kern="1200" baseline="0" dirty="0" smtClean="0">
                          <a:solidFill>
                            <a:srgbClr val="0000FF"/>
                          </a:solidFill>
                          <a:latin typeface="+mn-lt"/>
                          <a:ea typeface="+mn-ea"/>
                          <a:cs typeface="+mn-cs"/>
                        </a:rPr>
                        <a:t>Auditor's recommendation on additional liability </a:t>
                      </a:r>
                      <a:r>
                        <a:rPr lang="en-US" sz="2400" b="1" i="0" u="sng" strike="noStrike" kern="1200" baseline="0" dirty="0" smtClean="0">
                          <a:solidFill>
                            <a:srgbClr val="C00000"/>
                          </a:solidFill>
                          <a:latin typeface="+mn-lt"/>
                          <a:ea typeface="+mn-ea"/>
                          <a:cs typeface="+mn-cs"/>
                        </a:rPr>
                        <a:t>due to non-reconciliation </a:t>
                      </a:r>
                      <a:r>
                        <a:rPr lang="en-US" sz="1800" b="0" i="0" u="none" strike="noStrike" kern="1200" baseline="0" dirty="0" smtClean="0">
                          <a:solidFill>
                            <a:srgbClr val="0000FF"/>
                          </a:solidFill>
                          <a:latin typeface="+mn-lt"/>
                          <a:ea typeface="+mn-ea"/>
                          <a:cs typeface="+mn-cs"/>
                        </a:rPr>
                        <a:t>	</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endParaRPr lang="en-IN" sz="2400" b="1" i="0" u="none" strike="noStrike" kern="1200" baseline="0" dirty="0">
                        <a:solidFill>
                          <a:srgbClr val="0000FF"/>
                        </a:solidFill>
                        <a:latin typeface="+mn-lt"/>
                        <a:ea typeface="+mn-ea"/>
                        <a:cs typeface="+mn-cs"/>
                      </a:endParaRPr>
                    </a:p>
                  </a:txBody>
                  <a:tcPr/>
                </a:tc>
                <a:tc gridSpan="6">
                  <a:txBody>
                    <a:bodyPr/>
                    <a:lstStyle/>
                    <a:p>
                      <a:r>
                        <a:rPr lang="en-US" sz="2000" b="0" i="1" u="none" strike="noStrike" kern="1200" baseline="0" dirty="0" smtClean="0">
                          <a:solidFill>
                            <a:schemeClr val="tx1"/>
                          </a:solidFill>
                          <a:latin typeface="+mn-lt"/>
                          <a:ea typeface="+mn-ea"/>
                          <a:cs typeface="+mn-cs"/>
                        </a:rPr>
                        <a:t>Part V consists of the auditor’s recommendation on the additional liability to be discharged by the taxpayer due to non-reconciliation of turnover or non-reconciliation of input tax credit. The auditor shall also recommend if there is any other amount to be paid for supplies not included in the Annual Return. Any refund which has been erroneously taken and shall be paid back to the Government shall also be declared in this table. Lastly, any other outstanding demands which is recommended to be settled by the auditor shall be declared in this Table </a:t>
                      </a: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endParaRPr lang="en-US" sz="2000" b="0" i="0" u="none" strike="noStrike" kern="1200" baseline="0" dirty="0" smtClean="0">
                        <a:solidFill>
                          <a:schemeClr val="tx1"/>
                        </a:solidFill>
                        <a:latin typeface="+mn-lt"/>
                        <a:ea typeface="+mn-ea"/>
                        <a:cs typeface="+mn-cs"/>
                      </a:endParaRPr>
                    </a:p>
                  </a:txBody>
                  <a:tcPr/>
                </a:tc>
                <a:tc>
                  <a:txBody>
                    <a:bodyPr/>
                    <a:lstStyle/>
                    <a:p>
                      <a:endParaRPr lang="en-US" sz="2000" b="0" i="0" u="none" strike="noStrike" kern="1200" baseline="0" dirty="0" smtClean="0">
                        <a:solidFill>
                          <a:schemeClr val="tx1"/>
                        </a:solidFill>
                        <a:latin typeface="+mn-lt"/>
                        <a:ea typeface="+mn-ea"/>
                        <a:cs typeface="+mn-cs"/>
                      </a:endParaRPr>
                    </a:p>
                  </a:txBody>
                  <a:tcPr/>
                </a:tc>
                <a:tc gridSpan="4">
                  <a:txBody>
                    <a:bodyPr/>
                    <a:lstStyle/>
                    <a:p>
                      <a:pPr algn="ctr"/>
                      <a:r>
                        <a:rPr lang="en-US" sz="2400" b="1" i="0" u="none" strike="noStrike" kern="1200" baseline="0" dirty="0" smtClean="0">
                          <a:solidFill>
                            <a:schemeClr val="tx1"/>
                          </a:solidFill>
                          <a:latin typeface="+mn-lt"/>
                          <a:ea typeface="+mn-ea"/>
                          <a:cs typeface="+mn-cs"/>
                        </a:rPr>
                        <a:t>To be paid through Cash</a:t>
                      </a:r>
                    </a:p>
                  </a:txBody>
                  <a:tcPr/>
                </a:tc>
                <a:tc hMerge="1">
                  <a:txBody>
                    <a:bodyPr/>
                    <a:lstStyle/>
                    <a:p>
                      <a:endParaRPr lang="en-US" sz="2000" b="0" i="0" u="none" strike="noStrike" kern="1200" baseline="0" dirty="0" smtClean="0">
                        <a:solidFill>
                          <a:schemeClr val="tx1"/>
                        </a:solidFill>
                        <a:latin typeface="+mn-lt"/>
                        <a:ea typeface="+mn-ea"/>
                        <a:cs typeface="+mn-cs"/>
                      </a:endParaRPr>
                    </a:p>
                  </a:txBody>
                  <a:tcPr/>
                </a:tc>
                <a:tc hMerge="1">
                  <a:txBody>
                    <a:bodyPr/>
                    <a:lstStyle/>
                    <a:p>
                      <a:endParaRPr lang="en-US" sz="2000" b="0" i="0" u="none" strike="noStrike" kern="1200" baseline="0" dirty="0" smtClean="0">
                        <a:solidFill>
                          <a:schemeClr val="tx1"/>
                        </a:solidFill>
                        <a:latin typeface="+mn-lt"/>
                        <a:ea typeface="+mn-ea"/>
                        <a:cs typeface="+mn-cs"/>
                      </a:endParaRPr>
                    </a:p>
                  </a:txBody>
                  <a:tcPr/>
                </a:tc>
                <a:tc hMerge="1">
                  <a:txBody>
                    <a:bodyPr/>
                    <a:lstStyle/>
                    <a:p>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Description</a:t>
                      </a:r>
                    </a:p>
                  </a:txBody>
                  <a:tcPr/>
                </a:tc>
                <a:tc>
                  <a:txBody>
                    <a:bodyPr/>
                    <a:lstStyle/>
                    <a:p>
                      <a:pPr algn="ctr"/>
                      <a:r>
                        <a:rPr lang="en-IN" sz="2200" b="1" i="0" u="none" strike="noStrike" kern="1200" baseline="0" dirty="0" smtClean="0">
                          <a:solidFill>
                            <a:schemeClr val="tx1"/>
                          </a:solidFill>
                          <a:latin typeface="+mn-lt"/>
                          <a:ea typeface="+mn-ea"/>
                          <a:cs typeface="+mn-cs"/>
                        </a:rPr>
                        <a:t>Value</a:t>
                      </a: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Central tax </a:t>
                      </a:r>
                    </a:p>
                  </a:txBody>
                  <a:tcPr/>
                </a:tc>
                <a:tc>
                  <a:txBody>
                    <a:bodyPr/>
                    <a:lstStyle/>
                    <a:p>
                      <a:r>
                        <a:rPr lang="en-IN" sz="2200" b="1" i="0" u="none" strike="noStrike" kern="1200" baseline="0" dirty="0" smtClean="0">
                          <a:solidFill>
                            <a:schemeClr val="tx1"/>
                          </a:solidFill>
                          <a:latin typeface="+mn-lt"/>
                          <a:ea typeface="+mn-ea"/>
                          <a:cs typeface="+mn-cs"/>
                        </a:rPr>
                        <a:t>State tax / UT tax </a:t>
                      </a:r>
                    </a:p>
                  </a:txBody>
                  <a:tcPr/>
                </a:tc>
                <a:tc>
                  <a:txBody>
                    <a:bodyPr/>
                    <a:lstStyle/>
                    <a:p>
                      <a:r>
                        <a:rPr lang="en-IN" sz="2200" b="1" i="0" u="none" strike="noStrike" kern="1200" baseline="0" dirty="0" smtClean="0">
                          <a:solidFill>
                            <a:schemeClr val="tx1"/>
                          </a:solidFill>
                          <a:latin typeface="+mn-lt"/>
                          <a:ea typeface="+mn-ea"/>
                          <a:cs typeface="+mn-cs"/>
                        </a:rPr>
                        <a:t>Integrated tax </a:t>
                      </a:r>
                    </a:p>
                  </a:txBody>
                  <a:tcPr/>
                </a:tc>
                <a:tc>
                  <a:txBody>
                    <a:bodyPr/>
                    <a:lstStyle/>
                    <a:p>
                      <a:r>
                        <a:rPr lang="en-IN" sz="2200" b="1" i="0" u="none" strike="noStrike" kern="1200" baseline="0" dirty="0" smtClean="0">
                          <a:solidFill>
                            <a:schemeClr val="tx1"/>
                          </a:solidFill>
                          <a:latin typeface="+mn-lt"/>
                          <a:ea typeface="+mn-ea"/>
                          <a:cs typeface="+mn-cs"/>
                        </a:rPr>
                        <a:t>Cess, if applicable</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US" sz="2000" b="0" i="0" u="none" strike="noStrike" kern="1200" baseline="0" dirty="0" smtClean="0">
                          <a:solidFill>
                            <a:schemeClr val="tx1"/>
                          </a:solidFill>
                          <a:latin typeface="+mn-lt"/>
                          <a:ea typeface="+mn-ea"/>
                          <a:cs typeface="+mn-cs"/>
                        </a:rPr>
                        <a:t>(1)</a:t>
                      </a:r>
                    </a:p>
                  </a:txBody>
                  <a:tcPr/>
                </a:tc>
                <a:tc>
                  <a:txBody>
                    <a:bodyPr/>
                    <a:lstStyle/>
                    <a:p>
                      <a:pPr algn="ctr"/>
                      <a:r>
                        <a:rPr lang="en-US" sz="2000" b="0" i="0" u="none" strike="noStrike" kern="1200" baseline="0" dirty="0" smtClean="0">
                          <a:solidFill>
                            <a:schemeClr val="tx1"/>
                          </a:solidFill>
                          <a:latin typeface="+mn-lt"/>
                          <a:ea typeface="+mn-ea"/>
                          <a:cs typeface="+mn-cs"/>
                        </a:rPr>
                        <a:t>(2)</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(3)</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(4)</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(5)</a:t>
                      </a: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(6)</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5%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12%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523220"/>
          </a:xfrm>
          <a:prstGeom prst="rect">
            <a:avLst/>
          </a:prstGeom>
          <a:noFill/>
        </p:spPr>
        <p:txBody>
          <a:bodyPr wrap="square" rtlCol="0">
            <a:spAutoFit/>
          </a:bodyPr>
          <a:lstStyle/>
          <a:p>
            <a:pPr algn="ctr"/>
            <a:r>
              <a:rPr lang="en-US" sz="2800" b="1" dirty="0" smtClean="0"/>
              <a:t>Recommendation on additional liability</a:t>
            </a:r>
            <a:endParaRPr lang="en-IN" sz="2800" dirty="0"/>
          </a:p>
        </p:txBody>
      </p:sp>
    </p:spTree>
    <p:extLst>
      <p:ext uri="{BB962C8B-B14F-4D97-AF65-F5344CB8AC3E}">
        <p14:creationId xmlns:p14="http://schemas.microsoft.com/office/powerpoint/2010/main" xmlns="" val="2694057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343724772"/>
              </p:ext>
            </p:extLst>
          </p:nvPr>
        </p:nvGraphicFramePr>
        <p:xfrm>
          <a:off x="270272" y="836712"/>
          <a:ext cx="11449272" cy="5626496"/>
        </p:xfrm>
        <a:graphic>
          <a:graphicData uri="http://schemas.openxmlformats.org/drawingml/2006/table">
            <a:tbl>
              <a:tblPr firstRow="1" bandRow="1">
                <a:tableStyleId>{616DA210-FB5B-4158-B5E0-FEB733F419BA}</a:tableStyleId>
              </a:tblPr>
              <a:tblGrid>
                <a:gridCol w="1008112"/>
                <a:gridCol w="3168352"/>
                <a:gridCol w="1296144"/>
                <a:gridCol w="1440160"/>
                <a:gridCol w="1368152"/>
                <a:gridCol w="1479471"/>
                <a:gridCol w="1688881"/>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dk1"/>
                          </a:solidFill>
                          <a:latin typeface="+mn-lt"/>
                          <a:ea typeface="+mn-ea"/>
                          <a:cs typeface="+mn-cs"/>
                        </a:rPr>
                        <a:t>Part V </a:t>
                      </a:r>
                      <a:endParaRPr lang="en-IN" sz="2400" b="1" i="0" u="none" strike="noStrike" kern="1200" baseline="0" dirty="0">
                        <a:solidFill>
                          <a:schemeClr val="dk1"/>
                        </a:solidFill>
                        <a:latin typeface="+mn-lt"/>
                        <a:ea typeface="+mn-ea"/>
                        <a:cs typeface="+mn-cs"/>
                      </a:endParaRPr>
                    </a:p>
                  </a:txBody>
                  <a:tcPr/>
                </a:tc>
                <a:tc gridSpan="6">
                  <a:txBody>
                    <a:bodyPr/>
                    <a:lstStyle/>
                    <a:p>
                      <a:r>
                        <a:rPr lang="en-US" sz="2400" b="1" i="0" u="none" strike="noStrike" kern="1200" baseline="0" dirty="0" smtClean="0">
                          <a:solidFill>
                            <a:schemeClr val="tx1"/>
                          </a:solidFill>
                          <a:latin typeface="+mn-lt"/>
                          <a:ea typeface="+mn-ea"/>
                          <a:cs typeface="+mn-cs"/>
                        </a:rPr>
                        <a:t>Auditor's recommendation on additional Liability due to non-reconciliation </a:t>
                      </a:r>
                      <a:endParaRPr lang="en-US" sz="1800" b="0" i="0" u="none" strike="noStrike" kern="1200" baseline="0" dirty="0" smtClean="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Description</a:t>
                      </a:r>
                    </a:p>
                  </a:txBody>
                  <a:tcPr/>
                </a:tc>
                <a:tc>
                  <a:txBody>
                    <a:bodyPr/>
                    <a:lstStyle/>
                    <a:p>
                      <a:pPr algn="ctr"/>
                      <a:r>
                        <a:rPr lang="en-IN" sz="2200" b="1" i="0" u="none" strike="noStrike" kern="1200" baseline="0" dirty="0" smtClean="0">
                          <a:solidFill>
                            <a:schemeClr val="tx1"/>
                          </a:solidFill>
                          <a:latin typeface="+mn-lt"/>
                          <a:ea typeface="+mn-ea"/>
                          <a:cs typeface="+mn-cs"/>
                        </a:rPr>
                        <a:t>Value</a:t>
                      </a: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Central tax </a:t>
                      </a:r>
                    </a:p>
                  </a:txBody>
                  <a:tcPr/>
                </a:tc>
                <a:tc>
                  <a:txBody>
                    <a:bodyPr/>
                    <a:lstStyle/>
                    <a:p>
                      <a:r>
                        <a:rPr lang="en-IN" sz="2200" b="1" i="0" u="none" strike="noStrike" kern="1200" baseline="0" dirty="0" smtClean="0">
                          <a:solidFill>
                            <a:schemeClr val="tx1"/>
                          </a:solidFill>
                          <a:latin typeface="+mn-lt"/>
                          <a:ea typeface="+mn-ea"/>
                          <a:cs typeface="+mn-cs"/>
                        </a:rPr>
                        <a:t>State tax / UT tax </a:t>
                      </a:r>
                    </a:p>
                  </a:txBody>
                  <a:tcPr/>
                </a:tc>
                <a:tc>
                  <a:txBody>
                    <a:bodyPr/>
                    <a:lstStyle/>
                    <a:p>
                      <a:r>
                        <a:rPr lang="en-IN" sz="2200" b="1" i="0" u="none" strike="noStrike" kern="1200" baseline="0" dirty="0" smtClean="0">
                          <a:solidFill>
                            <a:schemeClr val="tx1"/>
                          </a:solidFill>
                          <a:latin typeface="+mn-lt"/>
                          <a:ea typeface="+mn-ea"/>
                          <a:cs typeface="+mn-cs"/>
                        </a:rPr>
                        <a:t>Integrated tax </a:t>
                      </a:r>
                    </a:p>
                  </a:txBody>
                  <a:tcPr/>
                </a:tc>
                <a:tc>
                  <a:txBody>
                    <a:bodyPr/>
                    <a:lstStyle/>
                    <a:p>
                      <a:r>
                        <a:rPr lang="en-IN" sz="2200" b="1" i="0" u="none" strike="noStrike" kern="1200" baseline="0" dirty="0" smtClean="0">
                          <a:solidFill>
                            <a:schemeClr val="tx1"/>
                          </a:solidFill>
                          <a:latin typeface="+mn-lt"/>
                          <a:ea typeface="+mn-ea"/>
                          <a:cs typeface="+mn-cs"/>
                        </a:rPr>
                        <a:t>Cess, if applicable</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18%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28%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US" sz="2200" b="0" i="0" u="none" strike="noStrike" kern="1200" baseline="0" dirty="0" smtClean="0">
                          <a:solidFill>
                            <a:schemeClr val="tx1"/>
                          </a:solidFill>
                          <a:latin typeface="+mn-lt"/>
                          <a:ea typeface="+mn-ea"/>
                          <a:cs typeface="+mn-cs"/>
                        </a:rPr>
                        <a:t>3%</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0.25%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algn="ctr"/>
                      <a:r>
                        <a:rPr lang="en-IN" sz="2200" b="0" i="0" u="none" strike="noStrike" kern="1200" baseline="0" dirty="0" smtClean="0">
                          <a:solidFill>
                            <a:schemeClr val="tx1"/>
                          </a:solidFill>
                          <a:latin typeface="+mn-lt"/>
                          <a:ea typeface="+mn-ea"/>
                          <a:cs typeface="+mn-cs"/>
                        </a:rPr>
                        <a:t>0.10% </a:t>
                      </a:r>
                      <a:endParaRPr lang="en-US" sz="2200" b="0" i="0" u="none" strike="noStrike" kern="1200" baseline="0" dirty="0" smtClean="0">
                        <a:solidFill>
                          <a:schemeClr val="tx1"/>
                        </a:solidFill>
                        <a:latin typeface="+mn-lt"/>
                        <a:ea typeface="+mn-ea"/>
                        <a:cs typeface="+mn-cs"/>
                      </a:endParaRP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0" i="0" u="none" strike="noStrike" kern="1200" baseline="0" dirty="0" smtClean="0">
                          <a:solidFill>
                            <a:schemeClr val="tx1"/>
                          </a:solidFill>
                          <a:latin typeface="+mn-lt"/>
                          <a:ea typeface="+mn-ea"/>
                          <a:cs typeface="+mn-cs"/>
                        </a:rPr>
                        <a:t>Input Tax Credit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IN" sz="2200" b="0" i="0" u="none" strike="noStrike" kern="1200" baseline="0" dirty="0" smtClean="0">
                          <a:solidFill>
                            <a:schemeClr val="tx1"/>
                          </a:solidFill>
                          <a:latin typeface="+mn-lt"/>
                          <a:ea typeface="+mn-ea"/>
                          <a:cs typeface="+mn-cs"/>
                        </a:rPr>
                        <a:t>Interest</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algn="l" defTabSz="914306" rtl="0" eaLnBrk="1" latinLnBrk="0" hangingPunct="1"/>
                      <a:r>
                        <a:rPr lang="en-IN" sz="2200" b="0" i="0" u="none" strike="noStrike" kern="1200" baseline="0" dirty="0" smtClean="0">
                          <a:solidFill>
                            <a:schemeClr val="tx1"/>
                          </a:solidFill>
                          <a:latin typeface="+mn-lt"/>
                          <a:ea typeface="+mn-ea"/>
                          <a:cs typeface="+mn-cs"/>
                        </a:rPr>
                        <a:t>Late Fee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954107"/>
          </a:xfrm>
          <a:prstGeom prst="rect">
            <a:avLst/>
          </a:prstGeom>
          <a:noFill/>
        </p:spPr>
        <p:txBody>
          <a:bodyPr wrap="square" rtlCol="0">
            <a:spAutoFit/>
          </a:bodyPr>
          <a:lstStyle/>
          <a:p>
            <a:pPr algn="ctr"/>
            <a:r>
              <a:rPr lang="en-US" sz="2800" b="1" dirty="0"/>
              <a:t>Recommendation on additional liability</a:t>
            </a:r>
            <a:endParaRPr lang="en-IN" sz="2800" dirty="0"/>
          </a:p>
          <a:p>
            <a:pPr algn="ctr"/>
            <a:endParaRPr lang="en-IN" sz="2800" dirty="0"/>
          </a:p>
        </p:txBody>
      </p:sp>
    </p:spTree>
    <p:extLst>
      <p:ext uri="{BB962C8B-B14F-4D97-AF65-F5344CB8AC3E}">
        <p14:creationId xmlns:p14="http://schemas.microsoft.com/office/powerpoint/2010/main" xmlns="" val="3868603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89097799"/>
              </p:ext>
            </p:extLst>
          </p:nvPr>
        </p:nvGraphicFramePr>
        <p:xfrm>
          <a:off x="270272" y="1340768"/>
          <a:ext cx="11449272" cy="4942304"/>
        </p:xfrm>
        <a:graphic>
          <a:graphicData uri="http://schemas.openxmlformats.org/drawingml/2006/table">
            <a:tbl>
              <a:tblPr firstRow="1" bandRow="1">
                <a:tableStyleId>{616DA210-FB5B-4158-B5E0-FEB733F419BA}</a:tableStyleId>
              </a:tblPr>
              <a:tblGrid>
                <a:gridCol w="1008112"/>
                <a:gridCol w="3168352"/>
                <a:gridCol w="1296144"/>
                <a:gridCol w="1440160"/>
                <a:gridCol w="1368152"/>
                <a:gridCol w="1479471"/>
                <a:gridCol w="1688881"/>
              </a:tblGrid>
              <a:tr h="416888">
                <a:tc>
                  <a:txBody>
                    <a:bodyPr/>
                    <a:lstStyle/>
                    <a:p>
                      <a:pPr marL="0" marR="0" lvl="1" indent="0" algn="l" defTabSz="914306" rtl="0" eaLnBrk="1" fontAlgn="auto" latinLnBrk="0" hangingPunct="1">
                        <a:lnSpc>
                          <a:spcPct val="100000"/>
                        </a:lnSpc>
                        <a:spcBef>
                          <a:spcPts val="0"/>
                        </a:spcBef>
                        <a:spcAft>
                          <a:spcPts val="0"/>
                        </a:spcAft>
                        <a:buClrTx/>
                        <a:buSzTx/>
                        <a:buFontTx/>
                        <a:buNone/>
                        <a:tabLst/>
                        <a:defRPr/>
                      </a:pPr>
                      <a:r>
                        <a:rPr lang="en-IN" sz="2400" b="1" i="0" u="none" strike="noStrike" kern="1200" baseline="0" dirty="0" smtClean="0">
                          <a:solidFill>
                            <a:schemeClr val="dk1"/>
                          </a:solidFill>
                          <a:latin typeface="+mn-lt"/>
                          <a:ea typeface="+mn-ea"/>
                          <a:cs typeface="+mn-cs"/>
                        </a:rPr>
                        <a:t>Part V </a:t>
                      </a:r>
                      <a:endParaRPr lang="en-IN" sz="2400" b="1" i="0" u="none" strike="noStrike" kern="1200" baseline="0" dirty="0">
                        <a:solidFill>
                          <a:schemeClr val="dk1"/>
                        </a:solidFill>
                        <a:latin typeface="+mn-lt"/>
                        <a:ea typeface="+mn-ea"/>
                        <a:cs typeface="+mn-cs"/>
                      </a:endParaRPr>
                    </a:p>
                  </a:txBody>
                  <a:tcPr/>
                </a:tc>
                <a:tc gridSpan="6">
                  <a:txBody>
                    <a:bodyPr/>
                    <a:lstStyle/>
                    <a:p>
                      <a:r>
                        <a:rPr lang="en-US" sz="2400" b="1" i="0" u="none" strike="noStrike" kern="1200" baseline="0" dirty="0" smtClean="0">
                          <a:solidFill>
                            <a:schemeClr val="tx1"/>
                          </a:solidFill>
                          <a:latin typeface="+mn-lt"/>
                          <a:ea typeface="+mn-ea"/>
                          <a:cs typeface="+mn-cs"/>
                        </a:rPr>
                        <a:t>Auditor's recommendation on additional Liability due to non-reconciliation </a:t>
                      </a:r>
                      <a:endParaRPr lang="en-US" sz="1800" b="0" i="0" u="none" strike="noStrike" kern="1200" baseline="0" dirty="0" smtClean="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1" i="0" u="none" strike="noStrike" kern="1200" baseline="0" dirty="0" smtClean="0">
                          <a:solidFill>
                            <a:schemeClr val="tx1"/>
                          </a:solidFill>
                          <a:latin typeface="+mn-lt"/>
                          <a:ea typeface="+mn-ea"/>
                          <a:cs typeface="+mn-cs"/>
                        </a:rPr>
                        <a:t>Description</a:t>
                      </a:r>
                    </a:p>
                  </a:txBody>
                  <a:tcPr/>
                </a:tc>
                <a:tc>
                  <a:txBody>
                    <a:bodyPr/>
                    <a:lstStyle/>
                    <a:p>
                      <a:pPr algn="ctr"/>
                      <a:r>
                        <a:rPr lang="en-IN" sz="2200" b="1" i="0" u="none" strike="noStrike" kern="1200" baseline="0" dirty="0" smtClean="0">
                          <a:solidFill>
                            <a:schemeClr val="tx1"/>
                          </a:solidFill>
                          <a:latin typeface="+mn-lt"/>
                          <a:ea typeface="+mn-ea"/>
                          <a:cs typeface="+mn-cs"/>
                        </a:rPr>
                        <a:t>Value</a:t>
                      </a: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1" i="0" u="none" strike="noStrike" kern="1200" baseline="0" dirty="0" smtClean="0">
                          <a:solidFill>
                            <a:schemeClr val="tx1"/>
                          </a:solidFill>
                          <a:latin typeface="+mn-lt"/>
                          <a:ea typeface="+mn-ea"/>
                          <a:cs typeface="+mn-cs"/>
                        </a:rPr>
                        <a:t>Central tax </a:t>
                      </a:r>
                    </a:p>
                  </a:txBody>
                  <a:tcPr/>
                </a:tc>
                <a:tc>
                  <a:txBody>
                    <a:bodyPr/>
                    <a:lstStyle/>
                    <a:p>
                      <a:r>
                        <a:rPr lang="en-IN" sz="2200" b="1" i="0" u="none" strike="noStrike" kern="1200" baseline="0" dirty="0" smtClean="0">
                          <a:solidFill>
                            <a:schemeClr val="tx1"/>
                          </a:solidFill>
                          <a:latin typeface="+mn-lt"/>
                          <a:ea typeface="+mn-ea"/>
                          <a:cs typeface="+mn-cs"/>
                        </a:rPr>
                        <a:t>State tax / UT tax </a:t>
                      </a:r>
                    </a:p>
                  </a:txBody>
                  <a:tcPr/>
                </a:tc>
                <a:tc>
                  <a:txBody>
                    <a:bodyPr/>
                    <a:lstStyle/>
                    <a:p>
                      <a:r>
                        <a:rPr lang="en-IN" sz="2200" b="1" i="0" u="none" strike="noStrike" kern="1200" baseline="0" dirty="0" smtClean="0">
                          <a:solidFill>
                            <a:schemeClr val="tx1"/>
                          </a:solidFill>
                          <a:latin typeface="+mn-lt"/>
                          <a:ea typeface="+mn-ea"/>
                          <a:cs typeface="+mn-cs"/>
                        </a:rPr>
                        <a:t>Integrated tax </a:t>
                      </a:r>
                    </a:p>
                  </a:txBody>
                  <a:tcPr/>
                </a:tc>
                <a:tc>
                  <a:txBody>
                    <a:bodyPr/>
                    <a:lstStyle/>
                    <a:p>
                      <a:r>
                        <a:rPr lang="en-IN" sz="2200" b="1" i="0" u="none" strike="noStrike" kern="1200" baseline="0" dirty="0" smtClean="0">
                          <a:solidFill>
                            <a:schemeClr val="tx1"/>
                          </a:solidFill>
                          <a:latin typeface="+mn-lt"/>
                          <a:ea typeface="+mn-ea"/>
                          <a:cs typeface="+mn-cs"/>
                        </a:rPr>
                        <a:t>Cess, if applicable</a:t>
                      </a: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IN" sz="2200" b="0" i="0" u="none" strike="noStrike" kern="1200" baseline="0" dirty="0" smtClean="0">
                          <a:solidFill>
                            <a:schemeClr val="tx1"/>
                          </a:solidFill>
                          <a:latin typeface="+mn-lt"/>
                          <a:ea typeface="+mn-ea"/>
                          <a:cs typeface="+mn-cs"/>
                        </a:rPr>
                        <a:t>Penalty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US" sz="2200" b="0" i="0" u="none" strike="noStrike" kern="1200" baseline="0" dirty="0" smtClean="0">
                          <a:solidFill>
                            <a:schemeClr val="tx1"/>
                          </a:solidFill>
                          <a:latin typeface="+mn-lt"/>
                          <a:ea typeface="+mn-ea"/>
                          <a:cs typeface="+mn-cs"/>
                        </a:rPr>
                        <a:t>Any other amount paid for supplies not included in Annual Return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pPr marL="0" marR="0" indent="0" algn="l" defTabSz="914306"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tx1"/>
                          </a:solidFill>
                          <a:latin typeface="+mn-lt"/>
                          <a:ea typeface="+mn-ea"/>
                          <a:cs typeface="+mn-cs"/>
                        </a:rPr>
                        <a:t>Erroneous refund to be paid back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US" sz="2200" b="0" i="0" u="none" strike="noStrike" kern="1200" baseline="0" dirty="0" smtClean="0">
                          <a:solidFill>
                            <a:schemeClr val="tx1"/>
                          </a:solidFill>
                          <a:latin typeface="+mn-lt"/>
                          <a:ea typeface="+mn-ea"/>
                          <a:cs typeface="+mn-cs"/>
                        </a:rPr>
                        <a:t>Outstanding demands to be settled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r h="550912">
                <a:tc>
                  <a:txBody>
                    <a:bodyPr/>
                    <a:lstStyle/>
                    <a:p>
                      <a:pPr marL="457154" lvl="1" algn="l" defTabSz="914306" rtl="0" eaLnBrk="1" latinLnBrk="0" hangingPunct="1"/>
                      <a:endParaRPr lang="en-IN" sz="2200" b="1" i="0" u="none" strike="noStrike" kern="1200" baseline="0" dirty="0">
                        <a:solidFill>
                          <a:schemeClr val="tx1"/>
                        </a:solidFill>
                        <a:latin typeface="+mn-lt"/>
                        <a:ea typeface="+mn-ea"/>
                        <a:cs typeface="+mn-cs"/>
                      </a:endParaRPr>
                    </a:p>
                  </a:txBody>
                  <a:tcPr/>
                </a:tc>
                <a:tc>
                  <a:txBody>
                    <a:bodyPr/>
                    <a:lstStyle/>
                    <a:p>
                      <a:r>
                        <a:rPr lang="en-IN" sz="2200" b="0" i="0" u="none" strike="noStrike" kern="1200" baseline="0" dirty="0" smtClean="0">
                          <a:solidFill>
                            <a:schemeClr val="tx1"/>
                          </a:solidFill>
                          <a:latin typeface="+mn-lt"/>
                          <a:ea typeface="+mn-ea"/>
                          <a:cs typeface="+mn-cs"/>
                        </a:rPr>
                        <a:t>Other (Pl. specify) </a:t>
                      </a:r>
                    </a:p>
                  </a:txBody>
                  <a:tcPr/>
                </a:tc>
                <a:tc>
                  <a:txBody>
                    <a:bodyPr/>
                    <a:lstStyle/>
                    <a:p>
                      <a:pPr algn="ct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c>
                  <a:txBody>
                    <a:bodyPr/>
                    <a:lstStyle/>
                    <a:p>
                      <a:pPr marL="0" marR="0" indent="0" algn="ctr" defTabSz="914306"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a:tc>
              </a:tr>
            </a:tbl>
          </a:graphicData>
        </a:graphic>
      </p:graphicFrame>
      <p:sp>
        <p:nvSpPr>
          <p:cNvPr id="3" name="TextBox 2"/>
          <p:cNvSpPr txBox="1"/>
          <p:nvPr/>
        </p:nvSpPr>
        <p:spPr>
          <a:xfrm>
            <a:off x="486296" y="313492"/>
            <a:ext cx="11059061" cy="954107"/>
          </a:xfrm>
          <a:prstGeom prst="rect">
            <a:avLst/>
          </a:prstGeom>
          <a:noFill/>
        </p:spPr>
        <p:txBody>
          <a:bodyPr wrap="square" rtlCol="0">
            <a:spAutoFit/>
          </a:bodyPr>
          <a:lstStyle/>
          <a:p>
            <a:pPr algn="ctr"/>
            <a:r>
              <a:rPr lang="en-US" sz="2800" b="1" dirty="0"/>
              <a:t>Recommendation on additional liability</a:t>
            </a:r>
            <a:endParaRPr lang="en-IN" sz="2800" dirty="0"/>
          </a:p>
          <a:p>
            <a:pPr algn="ctr"/>
            <a:endParaRPr lang="en-IN" sz="2800" dirty="0"/>
          </a:p>
        </p:txBody>
      </p:sp>
      <p:sp>
        <p:nvSpPr>
          <p:cNvPr id="4" name="TextBox 3"/>
          <p:cNvSpPr txBox="1"/>
          <p:nvPr/>
        </p:nvSpPr>
        <p:spPr>
          <a:xfrm>
            <a:off x="4446736" y="3068960"/>
            <a:ext cx="6768751" cy="3539430"/>
          </a:xfrm>
          <a:prstGeom prst="rect">
            <a:avLst/>
          </a:prstGeom>
          <a:solidFill>
            <a:srgbClr val="0000FF"/>
          </a:solidFill>
        </p:spPr>
        <p:txBody>
          <a:bodyPr wrap="square" rtlCol="0">
            <a:spAutoFit/>
          </a:bodyPr>
          <a:lstStyle/>
          <a:p>
            <a:pPr marL="342900" indent="-342900" algn="just">
              <a:buFontTx/>
              <a:buChar char="-"/>
            </a:pPr>
            <a:r>
              <a:rPr lang="en-US" sz="2800" b="1" dirty="0" smtClean="0">
                <a:solidFill>
                  <a:schemeClr val="bg1"/>
                </a:solidFill>
              </a:rPr>
              <a:t>Schedule I supplies not disclosed in GSTR 9</a:t>
            </a:r>
          </a:p>
          <a:p>
            <a:pPr marL="342900" indent="-342900" algn="just">
              <a:buFontTx/>
              <a:buChar char="-"/>
            </a:pPr>
            <a:r>
              <a:rPr lang="en-US" sz="2800" b="1" dirty="0" smtClean="0">
                <a:solidFill>
                  <a:schemeClr val="bg1"/>
                </a:solidFill>
              </a:rPr>
              <a:t>Advances received not disclosed in GSTR 9</a:t>
            </a:r>
          </a:p>
          <a:p>
            <a:pPr marL="342900" indent="-342900" algn="just">
              <a:buFontTx/>
              <a:buChar char="-"/>
            </a:pPr>
            <a:r>
              <a:rPr lang="en-US" sz="2800" b="1" dirty="0" smtClean="0">
                <a:solidFill>
                  <a:schemeClr val="bg1"/>
                </a:solidFill>
              </a:rPr>
              <a:t>All supplies which are not part of turnover and are missed out in GSTR 9</a:t>
            </a:r>
          </a:p>
          <a:p>
            <a:pPr marL="342900" indent="-342900" algn="just">
              <a:buFontTx/>
              <a:buChar char="-"/>
            </a:pPr>
            <a:endParaRPr lang="en-US" sz="2800" b="1" dirty="0" smtClean="0">
              <a:solidFill>
                <a:schemeClr val="bg1"/>
              </a:solidFill>
            </a:endParaRPr>
          </a:p>
        </p:txBody>
      </p:sp>
    </p:spTree>
    <p:extLst>
      <p:ext uri="{BB962C8B-B14F-4D97-AF65-F5344CB8AC3E}">
        <p14:creationId xmlns:p14="http://schemas.microsoft.com/office/powerpoint/2010/main" xmlns="" val="10143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296" y="313492"/>
            <a:ext cx="11059061" cy="523220"/>
          </a:xfrm>
          <a:prstGeom prst="rect">
            <a:avLst/>
          </a:prstGeom>
          <a:noFill/>
        </p:spPr>
        <p:txBody>
          <a:bodyPr wrap="square" rtlCol="0">
            <a:spAutoFit/>
          </a:bodyPr>
          <a:lstStyle/>
          <a:p>
            <a:pPr algn="ctr"/>
            <a:r>
              <a:rPr lang="en-US" sz="2800" b="1" dirty="0" smtClean="0"/>
              <a:t>Verification </a:t>
            </a:r>
            <a:endParaRPr lang="en-IN" sz="2800" dirty="0"/>
          </a:p>
        </p:txBody>
      </p:sp>
      <p:sp>
        <p:nvSpPr>
          <p:cNvPr id="4" name="Rectangle 3"/>
          <p:cNvSpPr/>
          <p:nvPr/>
        </p:nvSpPr>
        <p:spPr>
          <a:xfrm>
            <a:off x="918344" y="1052736"/>
            <a:ext cx="10729192" cy="4031873"/>
          </a:xfrm>
          <a:prstGeom prst="rect">
            <a:avLst/>
          </a:prstGeom>
        </p:spPr>
        <p:txBody>
          <a:bodyPr wrap="square">
            <a:spAutoFit/>
          </a:bodyPr>
          <a:lstStyle/>
          <a:p>
            <a:r>
              <a:rPr lang="en-US" sz="2800" b="1" dirty="0">
                <a:solidFill>
                  <a:srgbClr val="000000"/>
                </a:solidFill>
                <a:latin typeface="Segoe UI Semibold" panose="020B0702040204020203" pitchFamily="34" charset="0"/>
                <a:cs typeface="Segoe UI Semibold" panose="020B0702040204020203" pitchFamily="34" charset="0"/>
              </a:rPr>
              <a:t>I hereby </a:t>
            </a:r>
            <a:r>
              <a:rPr lang="en-US" sz="3200" b="1" dirty="0">
                <a:solidFill>
                  <a:srgbClr val="FF0000"/>
                </a:solidFill>
                <a:latin typeface="Segoe UI Semibold" panose="020B0702040204020203" pitchFamily="34" charset="0"/>
                <a:cs typeface="Segoe UI Semibold" panose="020B0702040204020203" pitchFamily="34" charset="0"/>
              </a:rPr>
              <a:t>solemnly affirm and declare </a:t>
            </a:r>
            <a:r>
              <a:rPr lang="en-US" sz="2800" b="1" dirty="0">
                <a:solidFill>
                  <a:srgbClr val="000000"/>
                </a:solidFill>
                <a:latin typeface="Segoe UI Semibold" panose="020B0702040204020203" pitchFamily="34" charset="0"/>
                <a:cs typeface="Segoe UI Semibold" panose="020B0702040204020203" pitchFamily="34" charset="0"/>
              </a:rPr>
              <a:t>that the information given herein above is true and correct to the best of </a:t>
            </a:r>
            <a:r>
              <a:rPr lang="en-US" sz="2800" b="1" dirty="0" smtClean="0">
                <a:solidFill>
                  <a:srgbClr val="000000"/>
                </a:solidFill>
                <a:latin typeface="Segoe UI Semibold" panose="020B0702040204020203" pitchFamily="34" charset="0"/>
                <a:cs typeface="Segoe UI Semibold" panose="020B0702040204020203" pitchFamily="34" charset="0"/>
              </a:rPr>
              <a:t>my knowledge </a:t>
            </a:r>
            <a:r>
              <a:rPr lang="en-US" sz="2800" b="1" dirty="0">
                <a:solidFill>
                  <a:srgbClr val="000000"/>
                </a:solidFill>
                <a:latin typeface="Segoe UI Semibold" panose="020B0702040204020203" pitchFamily="34" charset="0"/>
                <a:cs typeface="Segoe UI Semibold" panose="020B0702040204020203" pitchFamily="34" charset="0"/>
              </a:rPr>
              <a:t>and belief and nothing has been concealed there from. </a:t>
            </a:r>
          </a:p>
          <a:p>
            <a:endParaRPr lang="en-US" sz="2800" dirty="0" smtClean="0">
              <a:solidFill>
                <a:srgbClr val="000000"/>
              </a:solidFill>
              <a:latin typeface="Segoe UI Semibold" panose="020B0702040204020203" pitchFamily="34" charset="0"/>
              <a:cs typeface="Segoe UI Semibold" panose="020B0702040204020203" pitchFamily="34" charset="0"/>
            </a:endParaRPr>
          </a:p>
          <a:p>
            <a:endParaRPr lang="en-US" sz="2800" dirty="0">
              <a:solidFill>
                <a:srgbClr val="000000"/>
              </a:solidFill>
              <a:latin typeface="Segoe UI Semibold" panose="020B0702040204020203" pitchFamily="34" charset="0"/>
              <a:cs typeface="Segoe UI Semibold" panose="020B0702040204020203" pitchFamily="34" charset="0"/>
            </a:endParaRPr>
          </a:p>
          <a:p>
            <a:endParaRPr lang="en-US" sz="2800" dirty="0" smtClean="0">
              <a:solidFill>
                <a:srgbClr val="000000"/>
              </a:solidFill>
              <a:latin typeface="Segoe UI Semibold" panose="020B0702040204020203" pitchFamily="34" charset="0"/>
              <a:cs typeface="Segoe UI Semibold" panose="020B0702040204020203" pitchFamily="34" charset="0"/>
            </a:endParaRPr>
          </a:p>
          <a:p>
            <a:endParaRPr lang="en-US" sz="2800" dirty="0">
              <a:solidFill>
                <a:srgbClr val="000000"/>
              </a:solidFill>
              <a:latin typeface="Segoe UI Semibold" panose="020B0702040204020203" pitchFamily="34" charset="0"/>
              <a:cs typeface="Segoe UI Semibold" panose="020B0702040204020203" pitchFamily="34" charset="0"/>
            </a:endParaRPr>
          </a:p>
          <a:p>
            <a:r>
              <a:rPr lang="en-US" sz="2800" dirty="0" smtClean="0">
                <a:solidFill>
                  <a:srgbClr val="000000"/>
                </a:solidFill>
                <a:latin typeface="Segoe UI Semibold" panose="020B0702040204020203" pitchFamily="34" charset="0"/>
                <a:cs typeface="Segoe UI Semibold" panose="020B0702040204020203" pitchFamily="34" charset="0"/>
              </a:rPr>
              <a:t>**(</a:t>
            </a:r>
            <a:r>
              <a:rPr lang="en-US" sz="2800" dirty="0">
                <a:solidFill>
                  <a:srgbClr val="000000"/>
                </a:solidFill>
                <a:latin typeface="Segoe UI Semibold" panose="020B0702040204020203" pitchFamily="34" charset="0"/>
                <a:cs typeface="Segoe UI Semibold" panose="020B0702040204020203" pitchFamily="34" charset="0"/>
              </a:rPr>
              <a:t>Signature and stamp/Seal of the Auditor</a:t>
            </a:r>
            <a:r>
              <a:rPr lang="en-US" sz="2800" dirty="0">
                <a:solidFill>
                  <a:srgbClr val="000000"/>
                </a:solidFill>
                <a:latin typeface="Times New Roman" panose="02020603050405020304" pitchFamily="18" charset="0"/>
              </a:rPr>
              <a:t>) </a:t>
            </a:r>
            <a:endParaRPr lang="en-IN" sz="2800" dirty="0"/>
          </a:p>
        </p:txBody>
      </p:sp>
    </p:spTree>
    <p:extLst>
      <p:ext uri="{BB962C8B-B14F-4D97-AF65-F5344CB8AC3E}">
        <p14:creationId xmlns:p14="http://schemas.microsoft.com/office/powerpoint/2010/main" xmlns="" val="1634205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3194" y="995448"/>
            <a:ext cx="6501908" cy="1862048"/>
          </a:xfrm>
          <a:prstGeom prst="rect">
            <a:avLst/>
          </a:prstGeom>
        </p:spPr>
        <p:txBody>
          <a:bodyPr wrap="none">
            <a:spAutoFit/>
          </a:bodyPr>
          <a:lstStyle/>
          <a:p>
            <a:pPr algn="ctr">
              <a:defRPr/>
            </a:pPr>
            <a:r>
              <a:rPr lang="en-US"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IN"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4" descr="Flower Image"/>
          <p:cNvPicPr>
            <a:picLocks noChangeAspect="1" noChangeArrowheads="1"/>
          </p:cNvPicPr>
          <p:nvPr/>
        </p:nvPicPr>
        <p:blipFill>
          <a:blip r:embed="rId2" cstate="print"/>
          <a:srcRect/>
          <a:stretch>
            <a:fillRect/>
          </a:stretch>
        </p:blipFill>
        <p:spPr bwMode="auto">
          <a:xfrm>
            <a:off x="9531374" y="500042"/>
            <a:ext cx="1817688" cy="4275137"/>
          </a:xfrm>
          <a:prstGeom prst="rect">
            <a:avLst/>
          </a:prstGeom>
          <a:noFill/>
          <a:ln w="9525">
            <a:noFill/>
            <a:miter lim="800000"/>
            <a:headEnd/>
            <a:tailEnd/>
          </a:ln>
        </p:spPr>
      </p:pic>
      <p:sp>
        <p:nvSpPr>
          <p:cNvPr id="4" name="Rectangle 3"/>
          <p:cNvSpPr/>
          <p:nvPr/>
        </p:nvSpPr>
        <p:spPr>
          <a:xfrm>
            <a:off x="6459540" y="5406110"/>
            <a:ext cx="5329043"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2400" b="1" dirty="0">
                <a:ln w="11430"/>
                <a:solidFill>
                  <a:srgbClr val="006600"/>
                </a:solidFill>
                <a:effectLst>
                  <a:outerShdw blurRad="50800" dist="39000" dir="5460000" algn="tl">
                    <a:srgbClr val="000000">
                      <a:alpha val="38000"/>
                    </a:srgbClr>
                  </a:outerShdw>
                </a:effectLst>
                <a:latin typeface="+mn-lt"/>
                <a:cs typeface="+mn-cs"/>
              </a:rPr>
              <a:t>CA. </a:t>
            </a:r>
            <a:r>
              <a:rPr lang="en-US" sz="2400" b="1" dirty="0" smtClean="0">
                <a:ln w="11430"/>
                <a:solidFill>
                  <a:srgbClr val="006600"/>
                </a:solidFill>
                <a:effectLst>
                  <a:outerShdw blurRad="50800" dist="39000" dir="5460000" algn="tl">
                    <a:srgbClr val="000000">
                      <a:alpha val="38000"/>
                    </a:srgbClr>
                  </a:outerShdw>
                </a:effectLst>
                <a:latin typeface="+mn-lt"/>
                <a:cs typeface="+mn-cs"/>
              </a:rPr>
              <a:t>Rajasekharan V </a:t>
            </a:r>
            <a:r>
              <a:rPr lang="en-US" sz="2400" b="1" dirty="0">
                <a:ln w="11430"/>
                <a:solidFill>
                  <a:srgbClr val="006600"/>
                </a:solidFill>
                <a:effectLst>
                  <a:outerShdw blurRad="50800" dist="39000" dir="5460000" algn="tl">
                    <a:srgbClr val="000000">
                      <a:alpha val="38000"/>
                    </a:srgbClr>
                  </a:outerShdw>
                </a:effectLst>
                <a:latin typeface="+mn-lt"/>
                <a:cs typeface="+mn-cs"/>
              </a:rPr>
              <a:t>FCA</a:t>
            </a:r>
            <a:r>
              <a:rPr lang="en-US" sz="2800" b="1" dirty="0" smtClean="0">
                <a:ln w="11430"/>
                <a:solidFill>
                  <a:srgbClr val="006600"/>
                </a:solidFill>
                <a:effectLst>
                  <a:outerShdw blurRad="50800" dist="39000" dir="5460000" algn="tl">
                    <a:srgbClr val="000000">
                      <a:alpha val="38000"/>
                    </a:srgbClr>
                  </a:outerShdw>
                </a:effectLst>
                <a:latin typeface="+mn-lt"/>
                <a:cs typeface="+mn-cs"/>
              </a:rPr>
              <a:t>.</a:t>
            </a:r>
          </a:p>
        </p:txBody>
      </p:sp>
      <p:sp>
        <p:nvSpPr>
          <p:cNvPr id="5" name="Rectangle 3"/>
          <p:cNvSpPr txBox="1">
            <a:spLocks noChangeArrowheads="1"/>
          </p:cNvSpPr>
          <p:nvPr/>
        </p:nvSpPr>
        <p:spPr>
          <a:xfrm>
            <a:off x="689211" y="4841544"/>
            <a:ext cx="6434919"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buFont typeface="Wingdings" pitchFamily="2" charset="2"/>
              <a:buNone/>
              <a:defRPr/>
            </a:pPr>
            <a:r>
              <a:rPr lang="en-US" sz="2200" b="1" dirty="0" smtClean="0">
                <a:solidFill>
                  <a:schemeClr val="tx1">
                    <a:lumMod val="65000"/>
                    <a:lumOff val="35000"/>
                  </a:schemeClr>
                </a:solidFill>
              </a:rPr>
              <a:t>For any Clarification, Please Contact </a:t>
            </a:r>
          </a:p>
          <a:p>
            <a:pPr fontAlgn="auto">
              <a:spcAft>
                <a:spcPts val="0"/>
              </a:spcAft>
              <a:buFont typeface="Wingdings" pitchFamily="2" charset="2"/>
              <a:buNone/>
              <a:defRPr/>
            </a:pPr>
            <a:r>
              <a:rPr lang="en-US" altLang="zh-TW" sz="2200" dirty="0" smtClean="0">
                <a:solidFill>
                  <a:schemeClr val="tx1">
                    <a:lumMod val="65000"/>
                    <a:lumOff val="35000"/>
                  </a:schemeClr>
                </a:solidFill>
              </a:rPr>
              <a:t>Email: raj@rajandmat.in; Mob. 9847032937</a:t>
            </a:r>
            <a:endParaRPr lang="en-US" dirty="0" smtClean="0">
              <a:solidFill>
                <a:schemeClr val="tx1">
                  <a:lumMod val="65000"/>
                  <a:lumOff val="35000"/>
                </a:schemeClr>
              </a:solidFill>
            </a:endParaRPr>
          </a:p>
          <a:p>
            <a:pPr fontAlgn="auto">
              <a:spcAft>
                <a:spcPts val="0"/>
              </a:spcAft>
              <a:defRPr/>
            </a:pPr>
            <a:endParaRPr lang="en-US" dirty="0" smtClean="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a2eA27.tmp"/>
          <p:cNvPicPr>
            <a:picLocks/>
          </p:cNvPicPr>
          <p:nvPr/>
        </p:nvPicPr>
        <p:blipFill>
          <a:blip r:embed="rId2" cstate="print"/>
          <a:srcRect/>
          <a:stretch>
            <a:fillRect/>
          </a:stretch>
        </p:blipFill>
        <p:spPr bwMode="auto">
          <a:xfrm>
            <a:off x="1" y="0"/>
            <a:ext cx="12061825" cy="6858000"/>
          </a:xfrm>
          <a:prstGeom prst="rect">
            <a:avLst/>
          </a:prstGeom>
          <a:noFill/>
          <a:ln w="9525">
            <a:noFill/>
            <a:miter lim="800000"/>
            <a:headEnd/>
            <a:tailEnd/>
          </a:ln>
        </p:spPr>
      </p:pic>
      <p:sp>
        <p:nvSpPr>
          <p:cNvPr id="3" name="TextBox 2"/>
          <p:cNvSpPr txBox="1"/>
          <p:nvPr/>
        </p:nvSpPr>
        <p:spPr>
          <a:xfrm>
            <a:off x="486296" y="260648"/>
            <a:ext cx="10801200" cy="451398"/>
          </a:xfrm>
          <a:prstGeom prst="rect">
            <a:avLst/>
          </a:prstGeom>
          <a:noFill/>
        </p:spPr>
        <p:txBody>
          <a:bodyPr wrap="square" lIns="0" tIns="45716" rIns="91431" bIns="45716">
            <a:spAutoFit/>
          </a:bodyPr>
          <a:lstStyle/>
          <a:p>
            <a:pPr algn="just" fontAlgn="auto">
              <a:lnSpc>
                <a:spcPts val="2795"/>
              </a:lnSpc>
              <a:spcBef>
                <a:spcPts val="0"/>
              </a:spcBef>
              <a:spcAft>
                <a:spcPts val="0"/>
              </a:spcAft>
              <a:defRPr/>
            </a:pPr>
            <a:r>
              <a:rPr lang="en-US" sz="3200" b="1" dirty="0">
                <a:solidFill>
                  <a:srgbClr val="000000"/>
                </a:solidFill>
                <a:latin typeface="Arial" pitchFamily="34" charset="0"/>
                <a:cs typeface="Arial" pitchFamily="34" charset="0"/>
              </a:rPr>
              <a:t>Sec. 2(6) of the CGST Act: Aggregate </a:t>
            </a:r>
            <a:r>
              <a:rPr lang="en-US" sz="3200" b="1" dirty="0" smtClean="0">
                <a:solidFill>
                  <a:srgbClr val="000000"/>
                </a:solidFill>
                <a:latin typeface="Arial" pitchFamily="34" charset="0"/>
                <a:cs typeface="Arial" pitchFamily="34" charset="0"/>
              </a:rPr>
              <a:t>Turnover </a:t>
            </a:r>
            <a:endParaRPr lang="en-US" sz="3200" b="1" dirty="0">
              <a:solidFill>
                <a:srgbClr val="000000"/>
              </a:solidFill>
              <a:latin typeface="Arial" pitchFamily="34" charset="0"/>
              <a:cs typeface="Arial" pitchFamily="34" charset="0"/>
            </a:endParaRPr>
          </a:p>
        </p:txBody>
      </p:sp>
      <p:graphicFrame>
        <p:nvGraphicFramePr>
          <p:cNvPr id="5" name="Diagram 4"/>
          <p:cNvGraphicFramePr/>
          <p:nvPr/>
        </p:nvGraphicFramePr>
        <p:xfrm>
          <a:off x="530186" y="1068585"/>
          <a:ext cx="11215766" cy="5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a2eA27.tmp"/>
          <p:cNvPicPr>
            <a:picLocks/>
          </p:cNvPicPr>
          <p:nvPr/>
        </p:nvPicPr>
        <p:blipFill>
          <a:blip r:embed="rId2" cstate="print"/>
          <a:srcRect/>
          <a:stretch>
            <a:fillRect/>
          </a:stretch>
        </p:blipFill>
        <p:spPr bwMode="auto">
          <a:xfrm>
            <a:off x="1" y="0"/>
            <a:ext cx="12061825" cy="6858000"/>
          </a:xfrm>
          <a:prstGeom prst="rect">
            <a:avLst/>
          </a:prstGeom>
          <a:noFill/>
          <a:ln w="9525">
            <a:noFill/>
            <a:miter lim="800000"/>
            <a:headEnd/>
            <a:tailEnd/>
          </a:ln>
        </p:spPr>
      </p:pic>
      <p:sp>
        <p:nvSpPr>
          <p:cNvPr id="3" name="TextBox 2"/>
          <p:cNvSpPr txBox="1"/>
          <p:nvPr/>
        </p:nvSpPr>
        <p:spPr>
          <a:xfrm>
            <a:off x="414288" y="260648"/>
            <a:ext cx="11377264" cy="451398"/>
          </a:xfrm>
          <a:prstGeom prst="rect">
            <a:avLst/>
          </a:prstGeom>
          <a:noFill/>
        </p:spPr>
        <p:txBody>
          <a:bodyPr wrap="square" lIns="0" tIns="45716" rIns="91431" bIns="45716">
            <a:spAutoFit/>
          </a:bodyPr>
          <a:lstStyle/>
          <a:p>
            <a:pPr algn="just" fontAlgn="auto">
              <a:lnSpc>
                <a:spcPts val="2795"/>
              </a:lnSpc>
              <a:spcBef>
                <a:spcPts val="0"/>
              </a:spcBef>
              <a:spcAft>
                <a:spcPts val="0"/>
              </a:spcAft>
              <a:defRPr/>
            </a:pPr>
            <a:r>
              <a:rPr lang="en-US" sz="3200" b="1" dirty="0">
                <a:solidFill>
                  <a:srgbClr val="000000"/>
                </a:solidFill>
                <a:latin typeface="Arial" pitchFamily="34" charset="0"/>
                <a:cs typeface="Arial" pitchFamily="34" charset="0"/>
              </a:rPr>
              <a:t>Sec. </a:t>
            </a:r>
            <a:r>
              <a:rPr lang="en-US" sz="3200" b="1" dirty="0" smtClean="0">
                <a:solidFill>
                  <a:srgbClr val="000000"/>
                </a:solidFill>
                <a:latin typeface="Arial" pitchFamily="34" charset="0"/>
                <a:cs typeface="Arial" pitchFamily="34" charset="0"/>
              </a:rPr>
              <a:t>2(112) </a:t>
            </a:r>
            <a:r>
              <a:rPr lang="en-US" sz="3200" b="1" dirty="0">
                <a:solidFill>
                  <a:srgbClr val="000000"/>
                </a:solidFill>
                <a:latin typeface="Arial" pitchFamily="34" charset="0"/>
                <a:cs typeface="Arial" pitchFamily="34" charset="0"/>
              </a:rPr>
              <a:t>of the CGST Act: </a:t>
            </a:r>
            <a:r>
              <a:rPr lang="en-US" sz="3200" b="1" dirty="0" smtClean="0">
                <a:solidFill>
                  <a:srgbClr val="000000"/>
                </a:solidFill>
                <a:latin typeface="Arial" pitchFamily="34" charset="0"/>
                <a:cs typeface="Arial" pitchFamily="34" charset="0"/>
              </a:rPr>
              <a:t> Turnover in State</a:t>
            </a:r>
            <a:r>
              <a:rPr lang="en-US" sz="2800" dirty="0" smtClean="0">
                <a:solidFill>
                  <a:srgbClr val="000000"/>
                </a:solidFill>
                <a:latin typeface="Times New Roman Bold Italic"/>
                <a:cs typeface="+mn-cs"/>
              </a:rPr>
              <a:t> </a:t>
            </a:r>
            <a:endParaRPr lang="en-US" sz="2800" dirty="0">
              <a:solidFill>
                <a:srgbClr val="000000"/>
              </a:solidFill>
              <a:latin typeface="Times New Roman Bold Italic"/>
              <a:cs typeface="+mn-cs"/>
            </a:endParaRPr>
          </a:p>
        </p:txBody>
      </p:sp>
      <p:graphicFrame>
        <p:nvGraphicFramePr>
          <p:cNvPr id="5" name="Diagram 4"/>
          <p:cNvGraphicFramePr/>
          <p:nvPr/>
        </p:nvGraphicFramePr>
        <p:xfrm>
          <a:off x="530186" y="1068585"/>
          <a:ext cx="11215766" cy="5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11001452" cy="476987"/>
          </a:xfrm>
          <a:prstGeom prst="rect">
            <a:avLst/>
          </a:prstGeom>
          <a:noFill/>
          <a:ln w="9525">
            <a:noFill/>
            <a:miter lim="800000"/>
            <a:headEnd/>
            <a:tailEnd/>
          </a:ln>
        </p:spPr>
        <p:txBody>
          <a:bodyPr wrap="square" lIns="0" tIns="45687" rIns="91365" bIns="45687">
            <a:spAutoFit/>
          </a:bodyPr>
          <a:lstStyle/>
          <a:p>
            <a:pPr algn="just">
              <a:lnSpc>
                <a:spcPts val="2992"/>
              </a:lnSpc>
            </a:pPr>
            <a:r>
              <a:rPr lang="en-US" sz="3200" b="1" u="sng" dirty="0" smtClean="0">
                <a:solidFill>
                  <a:srgbClr val="0000AC"/>
                </a:solidFill>
                <a:latin typeface="Arial" pitchFamily="34" charset="0"/>
                <a:cs typeface="Arial" pitchFamily="34" charset="0"/>
              </a:rPr>
              <a:t>Lack of clarity on certain matters</a:t>
            </a:r>
            <a:endParaRPr lang="en-US" sz="3200" b="1" u="sng" dirty="0">
              <a:solidFill>
                <a:srgbClr val="0000AC"/>
              </a:solidFill>
              <a:latin typeface="Arial" pitchFamily="34" charset="0"/>
              <a:cs typeface="Arial" pitchFamily="34" charset="0"/>
            </a:endParaRPr>
          </a:p>
        </p:txBody>
      </p:sp>
      <p:graphicFrame>
        <p:nvGraphicFramePr>
          <p:cNvPr id="5" name="Diagram 4"/>
          <p:cNvGraphicFramePr/>
          <p:nvPr/>
        </p:nvGraphicFramePr>
        <p:xfrm>
          <a:off x="744500" y="928670"/>
          <a:ext cx="11072890" cy="507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928949" y="6413508"/>
            <a:ext cx="236603" cy="284693"/>
          </a:xfrm>
          <a:prstGeom prst="rect">
            <a:avLst/>
          </a:prstGeom>
          <a:noFill/>
        </p:spPr>
        <p:txBody>
          <a:bodyPr wrap="none" lIns="0" tIns="45687" rIns="91365" bIns="45687">
            <a:spAutoFit/>
          </a:bodyPr>
          <a:lstStyle/>
          <a:p>
            <a:pPr algn="just" fontAlgn="auto">
              <a:lnSpc>
                <a:spcPts val="1502"/>
              </a:lnSpc>
              <a:spcBef>
                <a:spcPts val="0"/>
              </a:spcBef>
              <a:spcAft>
                <a:spcPts val="0"/>
              </a:spcAft>
              <a:defRPr/>
            </a:pPr>
            <a:r>
              <a:rPr lang="en-US" sz="1500" dirty="0">
                <a:solidFill>
                  <a:srgbClr val="878787"/>
                </a:solidFill>
                <a:latin typeface="Times New Roman"/>
                <a:cs typeface="+mn-cs"/>
              </a:rPr>
              <a:t>2 </a:t>
            </a:r>
          </a:p>
        </p:txBody>
      </p:sp>
      <p:sp>
        <p:nvSpPr>
          <p:cNvPr id="7" name="TextBox 2"/>
          <p:cNvSpPr txBox="1">
            <a:spLocks noChangeArrowheads="1"/>
          </p:cNvSpPr>
          <p:nvPr/>
        </p:nvSpPr>
        <p:spPr bwMode="auto">
          <a:xfrm>
            <a:off x="530186" y="317502"/>
            <a:ext cx="11001452" cy="476987"/>
          </a:xfrm>
          <a:prstGeom prst="rect">
            <a:avLst/>
          </a:prstGeom>
          <a:noFill/>
          <a:ln w="9525">
            <a:noFill/>
            <a:miter lim="800000"/>
            <a:headEnd/>
            <a:tailEnd/>
          </a:ln>
        </p:spPr>
        <p:txBody>
          <a:bodyPr wrap="square" lIns="0" tIns="45687" rIns="91365" bIns="45687">
            <a:spAutoFit/>
          </a:bodyPr>
          <a:lstStyle/>
          <a:p>
            <a:pPr algn="just">
              <a:lnSpc>
                <a:spcPts val="2992"/>
              </a:lnSpc>
            </a:pPr>
            <a:r>
              <a:rPr lang="en-US" sz="3200" b="1" u="sng" dirty="0" smtClean="0">
                <a:solidFill>
                  <a:schemeClr val="accent1">
                    <a:lumMod val="50000"/>
                  </a:schemeClr>
                </a:solidFill>
                <a:latin typeface="Arial" pitchFamily="34" charset="0"/>
                <a:cs typeface="Arial" pitchFamily="34" charset="0"/>
              </a:rPr>
              <a:t>Lack of clarity on certain matters</a:t>
            </a:r>
            <a:endParaRPr lang="en-US" sz="3200" b="1" u="sng" dirty="0">
              <a:solidFill>
                <a:schemeClr val="accent1">
                  <a:lumMod val="50000"/>
                </a:schemeClr>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xmlns="" val="2930421743"/>
              </p:ext>
            </p:extLst>
          </p:nvPr>
        </p:nvGraphicFramePr>
        <p:xfrm>
          <a:off x="744500" y="1214421"/>
          <a:ext cx="11072890" cy="5483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a2eA27.tmp"/>
          <p:cNvPicPr>
            <a:picLocks/>
          </p:cNvPicPr>
          <p:nvPr/>
        </p:nvPicPr>
        <p:blipFill>
          <a:blip r:embed="rId2" cstate="print"/>
          <a:srcRect/>
          <a:stretch>
            <a:fillRect/>
          </a:stretch>
        </p:blipFill>
        <p:spPr bwMode="auto">
          <a:xfrm>
            <a:off x="1" y="0"/>
            <a:ext cx="12061825" cy="6858000"/>
          </a:xfrm>
          <a:prstGeom prst="rect">
            <a:avLst/>
          </a:prstGeom>
          <a:noFill/>
          <a:ln w="9525">
            <a:noFill/>
            <a:miter lim="800000"/>
            <a:headEnd/>
            <a:tailEnd/>
          </a:ln>
        </p:spPr>
      </p:pic>
      <p:sp>
        <p:nvSpPr>
          <p:cNvPr id="4" name="TextBox 3"/>
          <p:cNvSpPr txBox="1"/>
          <p:nvPr/>
        </p:nvSpPr>
        <p:spPr>
          <a:xfrm>
            <a:off x="414288" y="992925"/>
            <a:ext cx="11233248" cy="3600978"/>
          </a:xfrm>
          <a:prstGeom prst="rect">
            <a:avLst/>
          </a:prstGeom>
          <a:noFill/>
          <a:ln>
            <a:solidFill>
              <a:schemeClr val="accent1"/>
            </a:solidFill>
          </a:ln>
        </p:spPr>
        <p:txBody>
          <a:bodyPr wrap="square" lIns="0" tIns="45716" rIns="91431" bIns="45716">
            <a:spAutoFit/>
          </a:bodyPr>
          <a:lstStyle/>
          <a:p>
            <a:pPr marL="234950" algn="just" fontAlgn="auto">
              <a:lnSpc>
                <a:spcPct val="150000"/>
              </a:lnSpc>
              <a:spcBef>
                <a:spcPts val="0"/>
              </a:spcBef>
              <a:spcAft>
                <a:spcPts val="0"/>
              </a:spcAft>
              <a:defRPr/>
            </a:pPr>
            <a:r>
              <a:rPr lang="en-US" sz="2400" b="1" dirty="0" smtClean="0"/>
              <a:t>A company has 3 branches in different states, each having  separate GST number and with a turnover of:</a:t>
            </a:r>
          </a:p>
          <a:p>
            <a:pPr marL="1177154" lvl="1" indent="-457200" algn="just" fontAlgn="auto">
              <a:lnSpc>
                <a:spcPct val="150000"/>
              </a:lnSpc>
              <a:spcBef>
                <a:spcPts val="0"/>
              </a:spcBef>
              <a:spcAft>
                <a:spcPts val="0"/>
              </a:spcAft>
              <a:defRPr/>
            </a:pPr>
            <a:r>
              <a:rPr lang="en-US" sz="2400" b="1" dirty="0" smtClean="0"/>
              <a:t>Rs. 1.50 </a:t>
            </a:r>
            <a:r>
              <a:rPr lang="en-US" sz="2400" b="1" dirty="0" err="1" smtClean="0"/>
              <a:t>crore</a:t>
            </a:r>
            <a:r>
              <a:rPr lang="en-US" sz="2400" b="1" dirty="0" smtClean="0"/>
              <a:t> </a:t>
            </a:r>
            <a:r>
              <a:rPr lang="en-US" sz="2400" b="1" i="1" dirty="0" smtClean="0"/>
              <a:t>(exempt supply)</a:t>
            </a:r>
            <a:r>
              <a:rPr lang="en-US" sz="2400" b="1" dirty="0" smtClean="0"/>
              <a:t>;</a:t>
            </a:r>
          </a:p>
          <a:p>
            <a:pPr marL="1177154" lvl="1" indent="-457200" algn="just" fontAlgn="auto">
              <a:lnSpc>
                <a:spcPct val="150000"/>
              </a:lnSpc>
              <a:spcBef>
                <a:spcPts val="0"/>
              </a:spcBef>
              <a:spcAft>
                <a:spcPts val="0"/>
              </a:spcAft>
              <a:defRPr/>
            </a:pPr>
            <a:r>
              <a:rPr lang="en-US" sz="2400" b="1" dirty="0" smtClean="0"/>
              <a:t>Rs. 25 </a:t>
            </a:r>
            <a:r>
              <a:rPr lang="en-US" sz="2400" b="1" dirty="0" err="1" smtClean="0"/>
              <a:t>lakh</a:t>
            </a:r>
            <a:r>
              <a:rPr lang="en-US" sz="2400" b="1" dirty="0" smtClean="0"/>
              <a:t> </a:t>
            </a:r>
            <a:r>
              <a:rPr lang="en-US" sz="2400" b="1" i="1" dirty="0" smtClean="0"/>
              <a:t>(taxable supply); </a:t>
            </a:r>
            <a:r>
              <a:rPr lang="en-US" sz="2400" b="1" dirty="0" smtClean="0"/>
              <a:t>and </a:t>
            </a:r>
          </a:p>
          <a:p>
            <a:pPr marL="1177154" lvl="1" indent="-457200" algn="just" fontAlgn="auto">
              <a:lnSpc>
                <a:spcPct val="150000"/>
              </a:lnSpc>
              <a:spcBef>
                <a:spcPts val="0"/>
              </a:spcBef>
              <a:spcAft>
                <a:spcPts val="0"/>
              </a:spcAft>
              <a:defRPr/>
            </a:pPr>
            <a:r>
              <a:rPr lang="en-US" sz="2400" b="1" dirty="0" smtClean="0"/>
              <a:t>Rs. 50 </a:t>
            </a:r>
            <a:r>
              <a:rPr lang="en-US" sz="2400" b="1" dirty="0" err="1" smtClean="0"/>
              <a:t>lakh</a:t>
            </a:r>
            <a:r>
              <a:rPr lang="en-US" sz="2400" b="1" dirty="0" smtClean="0"/>
              <a:t> </a:t>
            </a:r>
            <a:r>
              <a:rPr lang="en-US" sz="2400" b="1" i="1" dirty="0" smtClean="0"/>
              <a:t>(taxable supply),  </a:t>
            </a:r>
            <a:r>
              <a:rPr lang="en-US" sz="2400" b="1" dirty="0" smtClean="0"/>
              <a:t>respectively.</a:t>
            </a:r>
          </a:p>
          <a:p>
            <a:pPr marL="1176338" lvl="1" indent="-941388" algn="just" fontAlgn="auto">
              <a:lnSpc>
                <a:spcPct val="150000"/>
              </a:lnSpc>
              <a:spcBef>
                <a:spcPts val="0"/>
              </a:spcBef>
              <a:spcAft>
                <a:spcPts val="0"/>
              </a:spcAft>
              <a:defRPr/>
            </a:pPr>
            <a:r>
              <a:rPr lang="en-US" sz="3200" b="1" dirty="0" smtClean="0">
                <a:solidFill>
                  <a:srgbClr val="FF0000"/>
                </a:solidFill>
              </a:rPr>
              <a:t>Whether liable for audit?</a:t>
            </a:r>
          </a:p>
        </p:txBody>
      </p:sp>
      <p:sp>
        <p:nvSpPr>
          <p:cNvPr id="6" name="TextBox 5"/>
          <p:cNvSpPr txBox="1"/>
          <p:nvPr/>
        </p:nvSpPr>
        <p:spPr>
          <a:xfrm>
            <a:off x="486296" y="260648"/>
            <a:ext cx="10801200" cy="451398"/>
          </a:xfrm>
          <a:prstGeom prst="rect">
            <a:avLst/>
          </a:prstGeom>
          <a:noFill/>
        </p:spPr>
        <p:txBody>
          <a:bodyPr wrap="square" lIns="0" tIns="45716" rIns="91431" bIns="45716">
            <a:spAutoFit/>
          </a:bodyPr>
          <a:lstStyle/>
          <a:p>
            <a:pPr algn="just" fontAlgn="auto">
              <a:lnSpc>
                <a:spcPts val="2795"/>
              </a:lnSpc>
              <a:spcBef>
                <a:spcPts val="0"/>
              </a:spcBef>
              <a:spcAft>
                <a:spcPts val="0"/>
              </a:spcAft>
              <a:defRPr/>
            </a:pPr>
            <a:r>
              <a:rPr lang="en-US" sz="3200" b="1" dirty="0" smtClean="0">
                <a:solidFill>
                  <a:srgbClr val="000000"/>
                </a:solidFill>
                <a:latin typeface="Arial" pitchFamily="34" charset="0"/>
                <a:cs typeface="Arial" pitchFamily="34" charset="0"/>
              </a:rPr>
              <a:t>Aggregate Turnover - Illustration </a:t>
            </a:r>
            <a:endParaRPr lang="en-US" sz="3200" b="1" dirty="0">
              <a:solidFill>
                <a:srgbClr val="000000"/>
              </a:solidFill>
              <a:latin typeface="Arial" pitchFamily="34" charset="0"/>
              <a:cs typeface="Arial" pitchFamily="34" charset="0"/>
            </a:endParaRPr>
          </a:p>
        </p:txBody>
      </p:sp>
      <p:sp>
        <p:nvSpPr>
          <p:cNvPr id="7" name="TextBox 6"/>
          <p:cNvSpPr txBox="1"/>
          <p:nvPr/>
        </p:nvSpPr>
        <p:spPr>
          <a:xfrm>
            <a:off x="1030252" y="4857760"/>
            <a:ext cx="9787006" cy="1077218"/>
          </a:xfrm>
          <a:prstGeom prst="rect">
            <a:avLst/>
          </a:prstGeom>
          <a:noFill/>
          <a:ln w="38100">
            <a:solidFill>
              <a:srgbClr val="FF0000"/>
            </a:solidFill>
          </a:ln>
        </p:spPr>
        <p:txBody>
          <a:bodyPr wrap="square" rtlCol="0">
            <a:spAutoFit/>
          </a:bodyPr>
          <a:lstStyle/>
          <a:p>
            <a:pPr algn="ctr"/>
            <a:r>
              <a:rPr lang="en-US" sz="3200" b="1" dirty="0" smtClean="0">
                <a:solidFill>
                  <a:srgbClr val="FF0000"/>
                </a:solidFill>
              </a:rPr>
              <a:t>Such company will be liable for GST audit since its aggregate turnover exceeds Rs. 2 </a:t>
            </a:r>
            <a:r>
              <a:rPr lang="en-US" sz="3200" b="1" dirty="0" err="1" smtClean="0">
                <a:solidFill>
                  <a:srgbClr val="FF0000"/>
                </a:solidFill>
              </a:rPr>
              <a:t>crore</a:t>
            </a:r>
            <a:r>
              <a:rPr lang="en-US" sz="3200" b="1" dirty="0" smtClean="0">
                <a:solidFill>
                  <a:srgbClr val="FF0000"/>
                </a:solidFill>
              </a:rPr>
              <a:t>.</a:t>
            </a:r>
            <a:endParaRPr lang="en-US" sz="3200" b="1" i="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5634</TotalTime>
  <Words>5306</Words>
  <Application>Microsoft Office PowerPoint</Application>
  <PresentationFormat>Custom</PresentationFormat>
  <Paragraphs>683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Times New Roman Bold Italic</vt:lpstr>
      <vt:lpstr>Times New Roman</vt:lpstr>
      <vt:lpstr>Times New Roman Italic</vt:lpstr>
      <vt:lpstr>Segoe UI Semibold</vt:lpstr>
      <vt:lpstr>新細明體</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somannl</dc:creator>
  <cp:lastModifiedBy>mm</cp:lastModifiedBy>
  <cp:revision>669</cp:revision>
  <dcterms:created xsi:type="dcterms:W3CDTF">2018-06-21T10:47:35Z</dcterms:created>
  <dcterms:modified xsi:type="dcterms:W3CDTF">2019-05-28T06:10:08Z</dcterms:modified>
</cp:coreProperties>
</file>